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59" r:id="rId1"/>
  </p:sldMasterIdLst>
  <p:notesMasterIdLst>
    <p:notesMasterId r:id="rId38"/>
  </p:notesMasterIdLst>
  <p:sldIdLst>
    <p:sldId id="256" r:id="rId2"/>
    <p:sldId id="302" r:id="rId3"/>
    <p:sldId id="350" r:id="rId4"/>
    <p:sldId id="285" r:id="rId5"/>
    <p:sldId id="297" r:id="rId6"/>
    <p:sldId id="327" r:id="rId7"/>
    <p:sldId id="287" r:id="rId8"/>
    <p:sldId id="288" r:id="rId9"/>
    <p:sldId id="289" r:id="rId10"/>
    <p:sldId id="328" r:id="rId11"/>
    <p:sldId id="329" r:id="rId12"/>
    <p:sldId id="326" r:id="rId13"/>
    <p:sldId id="335" r:id="rId14"/>
    <p:sldId id="324" r:id="rId15"/>
    <p:sldId id="323" r:id="rId16"/>
    <p:sldId id="325" r:id="rId17"/>
    <p:sldId id="334" r:id="rId18"/>
    <p:sldId id="333" r:id="rId19"/>
    <p:sldId id="330" r:id="rId20"/>
    <p:sldId id="349" r:id="rId21"/>
    <p:sldId id="295" r:id="rId22"/>
    <p:sldId id="336" r:id="rId23"/>
    <p:sldId id="346" r:id="rId24"/>
    <p:sldId id="286" r:id="rId25"/>
    <p:sldId id="339" r:id="rId26"/>
    <p:sldId id="340" r:id="rId27"/>
    <p:sldId id="345" r:id="rId28"/>
    <p:sldId id="298" r:id="rId29"/>
    <p:sldId id="343" r:id="rId30"/>
    <p:sldId id="341" r:id="rId31"/>
    <p:sldId id="344" r:id="rId32"/>
    <p:sldId id="342" r:id="rId33"/>
    <p:sldId id="290" r:id="rId34"/>
    <p:sldId id="347" r:id="rId35"/>
    <p:sldId id="348" r:id="rId36"/>
    <p:sldId id="293" r:id="rId37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401" autoAdjust="0"/>
    <p:restoredTop sz="93816"/>
  </p:normalViewPr>
  <p:slideViewPr>
    <p:cSldViewPr snapToGrid="0" snapToObjects="1">
      <p:cViewPr varScale="1">
        <p:scale>
          <a:sx n="103" d="100"/>
          <a:sy n="103" d="100"/>
        </p:scale>
        <p:origin x="12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4" Type="http://schemas.openxmlformats.org/officeDocument/2006/relationships/image" Target="../media/image36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4" Type="http://schemas.openxmlformats.org/officeDocument/2006/relationships/image" Target="../media/image41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4" Type="http://schemas.openxmlformats.org/officeDocument/2006/relationships/image" Target="../media/image36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4" Type="http://schemas.openxmlformats.org/officeDocument/2006/relationships/image" Target="../media/image41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2C9B9D-CA60-4066-98B4-F2F590210E4B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9AE46AF-573A-43C0-B189-540B466193DC}">
      <dgm:prSet/>
      <dgm:spPr/>
      <dgm:t>
        <a:bodyPr/>
        <a:lstStyle/>
        <a:p>
          <a:r>
            <a:rPr lang="en-US" b="0" i="0" dirty="0"/>
            <a:t>Chase Slenker, </a:t>
          </a:r>
        </a:p>
        <a:p>
          <a:r>
            <a:rPr lang="en-US" b="0" i="0" dirty="0"/>
            <a:t>SGA VP of Finance</a:t>
          </a:r>
          <a:endParaRPr lang="en-US" dirty="0"/>
        </a:p>
      </dgm:t>
    </dgm:pt>
    <dgm:pt modelId="{4F347D24-DAD0-430A-91CA-3F0C4F33689C}" type="parTrans" cxnId="{1DD1ACE3-3619-4B6D-A188-57D15A734318}">
      <dgm:prSet/>
      <dgm:spPr/>
      <dgm:t>
        <a:bodyPr/>
        <a:lstStyle/>
        <a:p>
          <a:endParaRPr lang="en-US"/>
        </a:p>
      </dgm:t>
    </dgm:pt>
    <dgm:pt modelId="{D6E0836B-D481-4BA2-B748-F810F653992C}" type="sibTrans" cxnId="{1DD1ACE3-3619-4B6D-A188-57D15A734318}">
      <dgm:prSet/>
      <dgm:spPr/>
      <dgm:t>
        <a:bodyPr/>
        <a:lstStyle/>
        <a:p>
          <a:endParaRPr lang="en-US"/>
        </a:p>
      </dgm:t>
    </dgm:pt>
    <dgm:pt modelId="{6E030766-3B5C-49AF-A112-35D24CF8167E}">
      <dgm:prSet/>
      <dgm:spPr/>
      <dgm:t>
        <a:bodyPr/>
        <a:lstStyle/>
        <a:p>
          <a:r>
            <a:rPr lang="en-US" b="0" i="0" dirty="0"/>
            <a:t>Kay </a:t>
          </a:r>
          <a:r>
            <a:rPr lang="en-US" b="0" i="0" dirty="0" err="1"/>
            <a:t>Stottlemyer</a:t>
          </a:r>
          <a:r>
            <a:rPr lang="en-US" b="0" i="0" dirty="0"/>
            <a:t>, </a:t>
          </a:r>
        </a:p>
        <a:p>
          <a:r>
            <a:rPr lang="en-US" b="0" i="0" dirty="0"/>
            <a:t>SUSSI Staff Accountant</a:t>
          </a:r>
          <a:endParaRPr lang="en-US" dirty="0"/>
        </a:p>
      </dgm:t>
    </dgm:pt>
    <dgm:pt modelId="{C90657FD-EDAA-4124-8A3A-F87DD7D8E006}" type="parTrans" cxnId="{C0DA1B42-5393-4C15-82D7-AFA0B6BD63D3}">
      <dgm:prSet/>
      <dgm:spPr/>
      <dgm:t>
        <a:bodyPr/>
        <a:lstStyle/>
        <a:p>
          <a:endParaRPr lang="en-US"/>
        </a:p>
      </dgm:t>
    </dgm:pt>
    <dgm:pt modelId="{1E303A62-8B5C-4F63-A092-C65301094E63}" type="sibTrans" cxnId="{C0DA1B42-5393-4C15-82D7-AFA0B6BD63D3}">
      <dgm:prSet/>
      <dgm:spPr/>
      <dgm:t>
        <a:bodyPr/>
        <a:lstStyle/>
        <a:p>
          <a:endParaRPr lang="en-US"/>
        </a:p>
      </dgm:t>
    </dgm:pt>
    <dgm:pt modelId="{3070176E-5672-234A-B4C7-055214B75D92}" type="pres">
      <dgm:prSet presAssocID="{EE2C9B9D-CA60-4066-98B4-F2F590210E4B}" presName="linear" presStyleCnt="0">
        <dgm:presLayoutVars>
          <dgm:animLvl val="lvl"/>
          <dgm:resizeHandles val="exact"/>
        </dgm:presLayoutVars>
      </dgm:prSet>
      <dgm:spPr/>
    </dgm:pt>
    <dgm:pt modelId="{7645BE52-C066-AA4F-AA7A-4BBB807C6ADF}" type="pres">
      <dgm:prSet presAssocID="{49AE46AF-573A-43C0-B189-540B466193D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514AA529-8938-944E-8FC0-A1508A4274D2}" type="pres">
      <dgm:prSet presAssocID="{D6E0836B-D481-4BA2-B748-F810F653992C}" presName="spacer" presStyleCnt="0"/>
      <dgm:spPr/>
    </dgm:pt>
    <dgm:pt modelId="{2BFB2C2D-0412-3F49-9945-A21B4810108E}" type="pres">
      <dgm:prSet presAssocID="{6E030766-3B5C-49AF-A112-35D24CF8167E}" presName="parentText" presStyleLbl="node1" presStyleIdx="1" presStyleCnt="2" custLinFactNeighborY="4309">
        <dgm:presLayoutVars>
          <dgm:chMax val="0"/>
          <dgm:bulletEnabled val="1"/>
        </dgm:presLayoutVars>
      </dgm:prSet>
      <dgm:spPr/>
    </dgm:pt>
  </dgm:ptLst>
  <dgm:cxnLst>
    <dgm:cxn modelId="{9B12D005-9A70-BB4F-9867-B9FF199A22EE}" type="presOf" srcId="{EE2C9B9D-CA60-4066-98B4-F2F590210E4B}" destId="{3070176E-5672-234A-B4C7-055214B75D92}" srcOrd="0" destOrd="0" presId="urn:microsoft.com/office/officeart/2005/8/layout/vList2"/>
    <dgm:cxn modelId="{12F8031E-7A90-B646-8542-098BF5C01F5E}" type="presOf" srcId="{49AE46AF-573A-43C0-B189-540B466193DC}" destId="{7645BE52-C066-AA4F-AA7A-4BBB807C6ADF}" srcOrd="0" destOrd="0" presId="urn:microsoft.com/office/officeart/2005/8/layout/vList2"/>
    <dgm:cxn modelId="{C0DA1B42-5393-4C15-82D7-AFA0B6BD63D3}" srcId="{EE2C9B9D-CA60-4066-98B4-F2F590210E4B}" destId="{6E030766-3B5C-49AF-A112-35D24CF8167E}" srcOrd="1" destOrd="0" parTransId="{C90657FD-EDAA-4124-8A3A-F87DD7D8E006}" sibTransId="{1E303A62-8B5C-4F63-A092-C65301094E63}"/>
    <dgm:cxn modelId="{7F4C4787-5C11-C040-A7C6-4834FAEF87E3}" type="presOf" srcId="{6E030766-3B5C-49AF-A112-35D24CF8167E}" destId="{2BFB2C2D-0412-3F49-9945-A21B4810108E}" srcOrd="0" destOrd="0" presId="urn:microsoft.com/office/officeart/2005/8/layout/vList2"/>
    <dgm:cxn modelId="{1DD1ACE3-3619-4B6D-A188-57D15A734318}" srcId="{EE2C9B9D-CA60-4066-98B4-F2F590210E4B}" destId="{49AE46AF-573A-43C0-B189-540B466193DC}" srcOrd="0" destOrd="0" parTransId="{4F347D24-DAD0-430A-91CA-3F0C4F33689C}" sibTransId="{D6E0836B-D481-4BA2-B748-F810F653992C}"/>
    <dgm:cxn modelId="{1F097F88-603F-D246-A6B1-57184818A100}" type="presParOf" srcId="{3070176E-5672-234A-B4C7-055214B75D92}" destId="{7645BE52-C066-AA4F-AA7A-4BBB807C6ADF}" srcOrd="0" destOrd="0" presId="urn:microsoft.com/office/officeart/2005/8/layout/vList2"/>
    <dgm:cxn modelId="{B64C86C0-30E8-E84E-866C-9B05DC86AAC3}" type="presParOf" srcId="{3070176E-5672-234A-B4C7-055214B75D92}" destId="{514AA529-8938-944E-8FC0-A1508A4274D2}" srcOrd="1" destOrd="0" presId="urn:microsoft.com/office/officeart/2005/8/layout/vList2"/>
    <dgm:cxn modelId="{02B3D6D5-C10E-EC4B-A1DA-D37D9A9F535B}" type="presParOf" srcId="{3070176E-5672-234A-B4C7-055214B75D92}" destId="{2BFB2C2D-0412-3F49-9945-A21B4810108E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9EEEBC-7C68-4916-A125-8C0962EB0582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40F2A76-FE59-4CCE-B791-47F3CCC66D3F}">
      <dgm:prSet/>
      <dgm:spPr/>
      <dgm:t>
        <a:bodyPr/>
        <a:lstStyle/>
        <a:p>
          <a:r>
            <a:rPr lang="en-US"/>
            <a:t>2012-2013 - $240 ($20/credit) Undergraduate + $14/credit Graduate</a:t>
          </a:r>
        </a:p>
      </dgm:t>
    </dgm:pt>
    <dgm:pt modelId="{5FEA18B4-C404-447C-AB3A-AEF631EF759E}" type="parTrans" cxnId="{D3B43C9A-0DB8-42EF-9ADE-CBB62D11CF97}">
      <dgm:prSet/>
      <dgm:spPr/>
      <dgm:t>
        <a:bodyPr/>
        <a:lstStyle/>
        <a:p>
          <a:endParaRPr lang="en-US"/>
        </a:p>
      </dgm:t>
    </dgm:pt>
    <dgm:pt modelId="{A53851E9-C638-4AB8-8794-74BDC176076A}" type="sibTrans" cxnId="{D3B43C9A-0DB8-42EF-9ADE-CBB62D11CF97}">
      <dgm:prSet/>
      <dgm:spPr/>
      <dgm:t>
        <a:bodyPr/>
        <a:lstStyle/>
        <a:p>
          <a:endParaRPr lang="en-US"/>
        </a:p>
      </dgm:t>
    </dgm:pt>
    <dgm:pt modelId="{4136558D-2118-45B1-813B-BC6995FF3C6D}">
      <dgm:prSet/>
      <dgm:spPr/>
      <dgm:t>
        <a:bodyPr/>
        <a:lstStyle/>
        <a:p>
          <a:r>
            <a:rPr lang="en-US"/>
            <a:t>2013-2014 - $255 ($21/credit) Undergraduate + $15/credit Graduate</a:t>
          </a:r>
        </a:p>
      </dgm:t>
    </dgm:pt>
    <dgm:pt modelId="{9EEE0D8E-A63F-40DC-B999-D1C0CCCC8DCC}" type="parTrans" cxnId="{26A84896-1063-4A84-A309-8EBFDFFBE5B8}">
      <dgm:prSet/>
      <dgm:spPr/>
      <dgm:t>
        <a:bodyPr/>
        <a:lstStyle/>
        <a:p>
          <a:endParaRPr lang="en-US"/>
        </a:p>
      </dgm:t>
    </dgm:pt>
    <dgm:pt modelId="{769C2DC6-336F-4E9C-93C5-4816AEC3F227}" type="sibTrans" cxnId="{26A84896-1063-4A84-A309-8EBFDFFBE5B8}">
      <dgm:prSet/>
      <dgm:spPr/>
      <dgm:t>
        <a:bodyPr/>
        <a:lstStyle/>
        <a:p>
          <a:endParaRPr lang="en-US"/>
        </a:p>
      </dgm:t>
    </dgm:pt>
    <dgm:pt modelId="{22AEA33E-678E-4385-A6B9-CF181E9AB6B9}">
      <dgm:prSet/>
      <dgm:spPr/>
      <dgm:t>
        <a:bodyPr/>
        <a:lstStyle/>
        <a:p>
          <a:r>
            <a:rPr lang="en-US"/>
            <a:t>2014-2015 - $264 ($22/credit) Undergraduate + $16/credit Graduate</a:t>
          </a:r>
        </a:p>
      </dgm:t>
    </dgm:pt>
    <dgm:pt modelId="{807D18AF-E254-4390-A63B-D161DDB0E1BC}" type="parTrans" cxnId="{C26EA144-E057-4A2F-B275-522271825913}">
      <dgm:prSet/>
      <dgm:spPr/>
      <dgm:t>
        <a:bodyPr/>
        <a:lstStyle/>
        <a:p>
          <a:endParaRPr lang="en-US"/>
        </a:p>
      </dgm:t>
    </dgm:pt>
    <dgm:pt modelId="{6A964635-55E9-4BB9-AE58-5DDA4A402913}" type="sibTrans" cxnId="{C26EA144-E057-4A2F-B275-522271825913}">
      <dgm:prSet/>
      <dgm:spPr/>
      <dgm:t>
        <a:bodyPr/>
        <a:lstStyle/>
        <a:p>
          <a:endParaRPr lang="en-US"/>
        </a:p>
      </dgm:t>
    </dgm:pt>
    <dgm:pt modelId="{8B9872CA-44F2-4DAE-B638-762AE3D8AAF2}">
      <dgm:prSet/>
      <dgm:spPr/>
      <dgm:t>
        <a:bodyPr/>
        <a:lstStyle/>
        <a:p>
          <a:r>
            <a:rPr lang="en-US"/>
            <a:t>2015-2016 - $264 ($22/credit) Undergraduate + $16/credit Graduate </a:t>
          </a:r>
        </a:p>
      </dgm:t>
    </dgm:pt>
    <dgm:pt modelId="{D7ED8292-EC58-4047-8486-AE3C6E1D67C2}" type="parTrans" cxnId="{404E9344-A098-4FA1-9038-4DFA2BA58103}">
      <dgm:prSet/>
      <dgm:spPr/>
      <dgm:t>
        <a:bodyPr/>
        <a:lstStyle/>
        <a:p>
          <a:endParaRPr lang="en-US"/>
        </a:p>
      </dgm:t>
    </dgm:pt>
    <dgm:pt modelId="{BA2D8E65-0BF2-4017-A6B0-CE9486AB901D}" type="sibTrans" cxnId="{404E9344-A098-4FA1-9038-4DFA2BA58103}">
      <dgm:prSet/>
      <dgm:spPr/>
      <dgm:t>
        <a:bodyPr/>
        <a:lstStyle/>
        <a:p>
          <a:endParaRPr lang="en-US"/>
        </a:p>
      </dgm:t>
    </dgm:pt>
    <dgm:pt modelId="{3DFD257A-A878-4B91-A8AA-21DB99333E15}">
      <dgm:prSet/>
      <dgm:spPr/>
      <dgm:t>
        <a:bodyPr/>
        <a:lstStyle/>
        <a:p>
          <a:r>
            <a:rPr lang="en-US"/>
            <a:t>2016-2017 - $272 ($23/credit) Undergraduate + $16/credit Graduate</a:t>
          </a:r>
        </a:p>
      </dgm:t>
    </dgm:pt>
    <dgm:pt modelId="{35372683-CB92-4C0A-9D6E-8E5FD126DBD0}" type="parTrans" cxnId="{E3F71426-D10D-46B0-9BB6-A35B608C338D}">
      <dgm:prSet/>
      <dgm:spPr/>
      <dgm:t>
        <a:bodyPr/>
        <a:lstStyle/>
        <a:p>
          <a:endParaRPr lang="en-US"/>
        </a:p>
      </dgm:t>
    </dgm:pt>
    <dgm:pt modelId="{31EE8287-1136-40C2-BDDE-B345456CBEE3}" type="sibTrans" cxnId="{E3F71426-D10D-46B0-9BB6-A35B608C338D}">
      <dgm:prSet/>
      <dgm:spPr/>
      <dgm:t>
        <a:bodyPr/>
        <a:lstStyle/>
        <a:p>
          <a:endParaRPr lang="en-US"/>
        </a:p>
      </dgm:t>
    </dgm:pt>
    <dgm:pt modelId="{799B9BC6-2A64-46A4-A3C6-4A3598A754A6}">
      <dgm:prSet/>
      <dgm:spPr/>
      <dgm:t>
        <a:bodyPr/>
        <a:lstStyle/>
        <a:p>
          <a:r>
            <a:rPr lang="en-US"/>
            <a:t>2017-2018 - $272 ($23/credit) Undergraduate</a:t>
          </a:r>
        </a:p>
      </dgm:t>
    </dgm:pt>
    <dgm:pt modelId="{BBA857E7-29F8-4CD1-B12C-0D7A2EE82A76}" type="parTrans" cxnId="{6FD467A7-6698-4F6F-AF7D-6BD74C48B861}">
      <dgm:prSet/>
      <dgm:spPr/>
      <dgm:t>
        <a:bodyPr/>
        <a:lstStyle/>
        <a:p>
          <a:endParaRPr lang="en-US"/>
        </a:p>
      </dgm:t>
    </dgm:pt>
    <dgm:pt modelId="{D3A92AEE-83CC-4863-AE9B-88D0A4615421}" type="sibTrans" cxnId="{6FD467A7-6698-4F6F-AF7D-6BD74C48B861}">
      <dgm:prSet/>
      <dgm:spPr/>
      <dgm:t>
        <a:bodyPr/>
        <a:lstStyle/>
        <a:p>
          <a:endParaRPr lang="en-US"/>
        </a:p>
      </dgm:t>
    </dgm:pt>
    <dgm:pt modelId="{B4A459ED-D102-4E88-B10B-1DB8CB7657B0}">
      <dgm:prSet/>
      <dgm:spPr/>
      <dgm:t>
        <a:bodyPr/>
        <a:lstStyle/>
        <a:p>
          <a:r>
            <a:rPr lang="en-US"/>
            <a:t>2018-2019 - $272 ($23/credit) Undergraduate</a:t>
          </a:r>
        </a:p>
      </dgm:t>
    </dgm:pt>
    <dgm:pt modelId="{DB7C58F1-7BCB-4BC7-BF37-E999460C1835}" type="parTrans" cxnId="{7AEFAE44-B1ED-4838-AE35-6FF3B4BB3BE6}">
      <dgm:prSet/>
      <dgm:spPr/>
      <dgm:t>
        <a:bodyPr/>
        <a:lstStyle/>
        <a:p>
          <a:endParaRPr lang="en-US"/>
        </a:p>
      </dgm:t>
    </dgm:pt>
    <dgm:pt modelId="{6DA2AF60-9F40-463A-AD80-EF99B420E2A1}" type="sibTrans" cxnId="{7AEFAE44-B1ED-4838-AE35-6FF3B4BB3BE6}">
      <dgm:prSet/>
      <dgm:spPr/>
      <dgm:t>
        <a:bodyPr/>
        <a:lstStyle/>
        <a:p>
          <a:endParaRPr lang="en-US"/>
        </a:p>
      </dgm:t>
    </dgm:pt>
    <dgm:pt modelId="{8F129AC9-51AC-4D21-AF5A-C84145DC08FC}">
      <dgm:prSet/>
      <dgm:spPr/>
      <dgm:t>
        <a:bodyPr/>
        <a:lstStyle/>
        <a:p>
          <a:r>
            <a:rPr lang="en-US"/>
            <a:t>2019-2020 - $272 ($23/credit) Undergraduate</a:t>
          </a:r>
        </a:p>
      </dgm:t>
    </dgm:pt>
    <dgm:pt modelId="{D7471841-4C30-47E1-A02C-0D313B3AB02C}" type="parTrans" cxnId="{A3E43B4D-9623-4639-BA50-4EDFC06C497D}">
      <dgm:prSet/>
      <dgm:spPr/>
      <dgm:t>
        <a:bodyPr/>
        <a:lstStyle/>
        <a:p>
          <a:endParaRPr lang="en-US"/>
        </a:p>
      </dgm:t>
    </dgm:pt>
    <dgm:pt modelId="{47B3759F-98AF-4A80-8CD0-019DF404A0D2}" type="sibTrans" cxnId="{A3E43B4D-9623-4639-BA50-4EDFC06C497D}">
      <dgm:prSet/>
      <dgm:spPr/>
      <dgm:t>
        <a:bodyPr/>
        <a:lstStyle/>
        <a:p>
          <a:endParaRPr lang="en-US"/>
        </a:p>
      </dgm:t>
    </dgm:pt>
    <dgm:pt modelId="{E649BDB3-511C-4FB7-847E-BE57E92C65F3}">
      <dgm:prSet/>
      <dgm:spPr/>
      <dgm:t>
        <a:bodyPr/>
        <a:lstStyle/>
        <a:p>
          <a:r>
            <a:rPr lang="en-US"/>
            <a:t>2020-2021 - $272 ($23/credit) Undergraduate</a:t>
          </a:r>
        </a:p>
      </dgm:t>
    </dgm:pt>
    <dgm:pt modelId="{74289B1A-EB5B-4D47-9288-289F53FF5824}" type="parTrans" cxnId="{A3A8C91C-E5CC-463F-87B6-D15747B47043}">
      <dgm:prSet/>
      <dgm:spPr/>
      <dgm:t>
        <a:bodyPr/>
        <a:lstStyle/>
        <a:p>
          <a:endParaRPr lang="en-US"/>
        </a:p>
      </dgm:t>
    </dgm:pt>
    <dgm:pt modelId="{49F17AA6-FAA1-45AB-9E3E-B97EB2C4EBA7}" type="sibTrans" cxnId="{A3A8C91C-E5CC-463F-87B6-D15747B47043}">
      <dgm:prSet/>
      <dgm:spPr/>
      <dgm:t>
        <a:bodyPr/>
        <a:lstStyle/>
        <a:p>
          <a:endParaRPr lang="en-US"/>
        </a:p>
      </dgm:t>
    </dgm:pt>
    <dgm:pt modelId="{2651EE79-93DA-4BF9-BC58-EA2073A3D932}">
      <dgm:prSet/>
      <dgm:spPr/>
      <dgm:t>
        <a:bodyPr/>
        <a:lstStyle/>
        <a:p>
          <a:r>
            <a:rPr lang="en-US"/>
            <a:t>2021-2022 - $272 ($23/credit) Undergraduate</a:t>
          </a:r>
        </a:p>
      </dgm:t>
    </dgm:pt>
    <dgm:pt modelId="{179DF380-EB57-4783-A6BE-B75061ABAF53}" type="parTrans" cxnId="{A52EBF02-1DE2-4D8A-AF1A-B7A8449B0E83}">
      <dgm:prSet/>
      <dgm:spPr/>
      <dgm:t>
        <a:bodyPr/>
        <a:lstStyle/>
        <a:p>
          <a:endParaRPr lang="en-US"/>
        </a:p>
      </dgm:t>
    </dgm:pt>
    <dgm:pt modelId="{8E1C29ED-49BE-4875-9A9E-2BC09521D462}" type="sibTrans" cxnId="{A52EBF02-1DE2-4D8A-AF1A-B7A8449B0E83}">
      <dgm:prSet/>
      <dgm:spPr/>
      <dgm:t>
        <a:bodyPr/>
        <a:lstStyle/>
        <a:p>
          <a:endParaRPr lang="en-US"/>
        </a:p>
      </dgm:t>
    </dgm:pt>
    <dgm:pt modelId="{9D4FA189-331D-4F6C-8C28-D043E23DB030}" type="pres">
      <dgm:prSet presAssocID="{DF9EEEBC-7C68-4916-A125-8C0962EB0582}" presName="Name0" presStyleCnt="0">
        <dgm:presLayoutVars>
          <dgm:dir/>
          <dgm:resizeHandles val="exact"/>
        </dgm:presLayoutVars>
      </dgm:prSet>
      <dgm:spPr/>
    </dgm:pt>
    <dgm:pt modelId="{0102F9BE-1929-4811-81F9-4CFF58DC277A}" type="pres">
      <dgm:prSet presAssocID="{E40F2A76-FE59-4CCE-B791-47F3CCC66D3F}" presName="node" presStyleLbl="node1" presStyleIdx="0" presStyleCnt="10">
        <dgm:presLayoutVars>
          <dgm:bulletEnabled val="1"/>
        </dgm:presLayoutVars>
      </dgm:prSet>
      <dgm:spPr/>
    </dgm:pt>
    <dgm:pt modelId="{56FB4705-CC91-489D-AC01-8CF3CB668C5E}" type="pres">
      <dgm:prSet presAssocID="{A53851E9-C638-4AB8-8794-74BDC176076A}" presName="sibTrans" presStyleLbl="sibTrans1D1" presStyleIdx="0" presStyleCnt="9"/>
      <dgm:spPr/>
    </dgm:pt>
    <dgm:pt modelId="{A1CC99AF-5A96-4F16-8019-05474D3778C1}" type="pres">
      <dgm:prSet presAssocID="{A53851E9-C638-4AB8-8794-74BDC176076A}" presName="connectorText" presStyleLbl="sibTrans1D1" presStyleIdx="0" presStyleCnt="9"/>
      <dgm:spPr/>
    </dgm:pt>
    <dgm:pt modelId="{9E3A0028-F548-45CC-B221-EDC98D80F76C}" type="pres">
      <dgm:prSet presAssocID="{4136558D-2118-45B1-813B-BC6995FF3C6D}" presName="node" presStyleLbl="node1" presStyleIdx="1" presStyleCnt="10">
        <dgm:presLayoutVars>
          <dgm:bulletEnabled val="1"/>
        </dgm:presLayoutVars>
      </dgm:prSet>
      <dgm:spPr/>
    </dgm:pt>
    <dgm:pt modelId="{93B0FF17-5136-430B-A552-4D85FDB84086}" type="pres">
      <dgm:prSet presAssocID="{769C2DC6-336F-4E9C-93C5-4816AEC3F227}" presName="sibTrans" presStyleLbl="sibTrans1D1" presStyleIdx="1" presStyleCnt="9"/>
      <dgm:spPr/>
    </dgm:pt>
    <dgm:pt modelId="{3F44CF55-A9EA-4E28-AE62-1FA90DCC1746}" type="pres">
      <dgm:prSet presAssocID="{769C2DC6-336F-4E9C-93C5-4816AEC3F227}" presName="connectorText" presStyleLbl="sibTrans1D1" presStyleIdx="1" presStyleCnt="9"/>
      <dgm:spPr/>
    </dgm:pt>
    <dgm:pt modelId="{EA2CFFB6-6F59-45FD-81DC-2F9B125CA32D}" type="pres">
      <dgm:prSet presAssocID="{22AEA33E-678E-4385-A6B9-CF181E9AB6B9}" presName="node" presStyleLbl="node1" presStyleIdx="2" presStyleCnt="10">
        <dgm:presLayoutVars>
          <dgm:bulletEnabled val="1"/>
        </dgm:presLayoutVars>
      </dgm:prSet>
      <dgm:spPr/>
    </dgm:pt>
    <dgm:pt modelId="{81E7718F-A355-46B6-9AB0-767FDC890508}" type="pres">
      <dgm:prSet presAssocID="{6A964635-55E9-4BB9-AE58-5DDA4A402913}" presName="sibTrans" presStyleLbl="sibTrans1D1" presStyleIdx="2" presStyleCnt="9"/>
      <dgm:spPr/>
    </dgm:pt>
    <dgm:pt modelId="{A94E20DA-9CA6-4513-8EAA-C3594677F2E9}" type="pres">
      <dgm:prSet presAssocID="{6A964635-55E9-4BB9-AE58-5DDA4A402913}" presName="connectorText" presStyleLbl="sibTrans1D1" presStyleIdx="2" presStyleCnt="9"/>
      <dgm:spPr/>
    </dgm:pt>
    <dgm:pt modelId="{43A482D5-8708-465D-8D12-19F4DE48F849}" type="pres">
      <dgm:prSet presAssocID="{8B9872CA-44F2-4DAE-B638-762AE3D8AAF2}" presName="node" presStyleLbl="node1" presStyleIdx="3" presStyleCnt="10">
        <dgm:presLayoutVars>
          <dgm:bulletEnabled val="1"/>
        </dgm:presLayoutVars>
      </dgm:prSet>
      <dgm:spPr/>
    </dgm:pt>
    <dgm:pt modelId="{687F573C-64EC-4225-B27F-013BDAF26729}" type="pres">
      <dgm:prSet presAssocID="{BA2D8E65-0BF2-4017-A6B0-CE9486AB901D}" presName="sibTrans" presStyleLbl="sibTrans1D1" presStyleIdx="3" presStyleCnt="9"/>
      <dgm:spPr/>
    </dgm:pt>
    <dgm:pt modelId="{549C9C7D-1588-41E9-A189-84D11D37F82C}" type="pres">
      <dgm:prSet presAssocID="{BA2D8E65-0BF2-4017-A6B0-CE9486AB901D}" presName="connectorText" presStyleLbl="sibTrans1D1" presStyleIdx="3" presStyleCnt="9"/>
      <dgm:spPr/>
    </dgm:pt>
    <dgm:pt modelId="{9C683D3E-93B0-45CF-888F-EF52835E2052}" type="pres">
      <dgm:prSet presAssocID="{3DFD257A-A878-4B91-A8AA-21DB99333E15}" presName="node" presStyleLbl="node1" presStyleIdx="4" presStyleCnt="10">
        <dgm:presLayoutVars>
          <dgm:bulletEnabled val="1"/>
        </dgm:presLayoutVars>
      </dgm:prSet>
      <dgm:spPr/>
    </dgm:pt>
    <dgm:pt modelId="{E919988B-CEDB-498A-BF79-0FFAD2B3328E}" type="pres">
      <dgm:prSet presAssocID="{31EE8287-1136-40C2-BDDE-B345456CBEE3}" presName="sibTrans" presStyleLbl="sibTrans1D1" presStyleIdx="4" presStyleCnt="9"/>
      <dgm:spPr/>
    </dgm:pt>
    <dgm:pt modelId="{C9DBF057-C949-46CB-BAE5-EA8A7CB6F0A4}" type="pres">
      <dgm:prSet presAssocID="{31EE8287-1136-40C2-BDDE-B345456CBEE3}" presName="connectorText" presStyleLbl="sibTrans1D1" presStyleIdx="4" presStyleCnt="9"/>
      <dgm:spPr/>
    </dgm:pt>
    <dgm:pt modelId="{1E958D81-2EEF-431E-B4EA-50C7B70C489D}" type="pres">
      <dgm:prSet presAssocID="{799B9BC6-2A64-46A4-A3C6-4A3598A754A6}" presName="node" presStyleLbl="node1" presStyleIdx="5" presStyleCnt="10">
        <dgm:presLayoutVars>
          <dgm:bulletEnabled val="1"/>
        </dgm:presLayoutVars>
      </dgm:prSet>
      <dgm:spPr/>
    </dgm:pt>
    <dgm:pt modelId="{5667F002-5C67-401C-A7A7-E49069A4C919}" type="pres">
      <dgm:prSet presAssocID="{D3A92AEE-83CC-4863-AE9B-88D0A4615421}" presName="sibTrans" presStyleLbl="sibTrans1D1" presStyleIdx="5" presStyleCnt="9"/>
      <dgm:spPr/>
    </dgm:pt>
    <dgm:pt modelId="{1D084FDE-80B3-4708-BAF4-EE56763C7A4B}" type="pres">
      <dgm:prSet presAssocID="{D3A92AEE-83CC-4863-AE9B-88D0A4615421}" presName="connectorText" presStyleLbl="sibTrans1D1" presStyleIdx="5" presStyleCnt="9"/>
      <dgm:spPr/>
    </dgm:pt>
    <dgm:pt modelId="{D6334F28-C86C-417C-9DBA-F7ABA1EE94CD}" type="pres">
      <dgm:prSet presAssocID="{B4A459ED-D102-4E88-B10B-1DB8CB7657B0}" presName="node" presStyleLbl="node1" presStyleIdx="6" presStyleCnt="10">
        <dgm:presLayoutVars>
          <dgm:bulletEnabled val="1"/>
        </dgm:presLayoutVars>
      </dgm:prSet>
      <dgm:spPr/>
    </dgm:pt>
    <dgm:pt modelId="{EC53BFF1-8CAA-4B9A-A5F4-68A4FDCBB46E}" type="pres">
      <dgm:prSet presAssocID="{6DA2AF60-9F40-463A-AD80-EF99B420E2A1}" presName="sibTrans" presStyleLbl="sibTrans1D1" presStyleIdx="6" presStyleCnt="9"/>
      <dgm:spPr/>
    </dgm:pt>
    <dgm:pt modelId="{22747F47-88C4-4219-9143-9A8874B2D72B}" type="pres">
      <dgm:prSet presAssocID="{6DA2AF60-9F40-463A-AD80-EF99B420E2A1}" presName="connectorText" presStyleLbl="sibTrans1D1" presStyleIdx="6" presStyleCnt="9"/>
      <dgm:spPr/>
    </dgm:pt>
    <dgm:pt modelId="{2E1AADC2-6EAB-4555-BE79-64ED8B2075E9}" type="pres">
      <dgm:prSet presAssocID="{8F129AC9-51AC-4D21-AF5A-C84145DC08FC}" presName="node" presStyleLbl="node1" presStyleIdx="7" presStyleCnt="10">
        <dgm:presLayoutVars>
          <dgm:bulletEnabled val="1"/>
        </dgm:presLayoutVars>
      </dgm:prSet>
      <dgm:spPr/>
    </dgm:pt>
    <dgm:pt modelId="{0BFDBA22-C644-452E-861E-E4C3EA96FE23}" type="pres">
      <dgm:prSet presAssocID="{47B3759F-98AF-4A80-8CD0-019DF404A0D2}" presName="sibTrans" presStyleLbl="sibTrans1D1" presStyleIdx="7" presStyleCnt="9"/>
      <dgm:spPr/>
    </dgm:pt>
    <dgm:pt modelId="{F3C37838-4626-452D-A9E5-06B5B2BD16C2}" type="pres">
      <dgm:prSet presAssocID="{47B3759F-98AF-4A80-8CD0-019DF404A0D2}" presName="connectorText" presStyleLbl="sibTrans1D1" presStyleIdx="7" presStyleCnt="9"/>
      <dgm:spPr/>
    </dgm:pt>
    <dgm:pt modelId="{C976CE39-37B0-4732-B95B-42B97C42FD3A}" type="pres">
      <dgm:prSet presAssocID="{E649BDB3-511C-4FB7-847E-BE57E92C65F3}" presName="node" presStyleLbl="node1" presStyleIdx="8" presStyleCnt="10">
        <dgm:presLayoutVars>
          <dgm:bulletEnabled val="1"/>
        </dgm:presLayoutVars>
      </dgm:prSet>
      <dgm:spPr/>
    </dgm:pt>
    <dgm:pt modelId="{730B8955-F8FA-43D3-AE47-7E4D907B2BC5}" type="pres">
      <dgm:prSet presAssocID="{49F17AA6-FAA1-45AB-9E3E-B97EB2C4EBA7}" presName="sibTrans" presStyleLbl="sibTrans1D1" presStyleIdx="8" presStyleCnt="9"/>
      <dgm:spPr/>
    </dgm:pt>
    <dgm:pt modelId="{C411CC71-4BA7-4A42-BA8E-F4A71D26C676}" type="pres">
      <dgm:prSet presAssocID="{49F17AA6-FAA1-45AB-9E3E-B97EB2C4EBA7}" presName="connectorText" presStyleLbl="sibTrans1D1" presStyleIdx="8" presStyleCnt="9"/>
      <dgm:spPr/>
    </dgm:pt>
    <dgm:pt modelId="{436CA63B-BB1D-4620-BF78-68D7D12351E0}" type="pres">
      <dgm:prSet presAssocID="{2651EE79-93DA-4BF9-BC58-EA2073A3D932}" presName="node" presStyleLbl="node1" presStyleIdx="9" presStyleCnt="10">
        <dgm:presLayoutVars>
          <dgm:bulletEnabled val="1"/>
        </dgm:presLayoutVars>
      </dgm:prSet>
      <dgm:spPr/>
    </dgm:pt>
  </dgm:ptLst>
  <dgm:cxnLst>
    <dgm:cxn modelId="{26150900-90D6-4BEA-8391-66816E683CD8}" type="presOf" srcId="{8F129AC9-51AC-4D21-AF5A-C84145DC08FC}" destId="{2E1AADC2-6EAB-4555-BE79-64ED8B2075E9}" srcOrd="0" destOrd="0" presId="urn:microsoft.com/office/officeart/2016/7/layout/RepeatingBendingProcessNew"/>
    <dgm:cxn modelId="{A52EBF02-1DE2-4D8A-AF1A-B7A8449B0E83}" srcId="{DF9EEEBC-7C68-4916-A125-8C0962EB0582}" destId="{2651EE79-93DA-4BF9-BC58-EA2073A3D932}" srcOrd="9" destOrd="0" parTransId="{179DF380-EB57-4783-A6BE-B75061ABAF53}" sibTransId="{8E1C29ED-49BE-4875-9A9E-2BC09521D462}"/>
    <dgm:cxn modelId="{A3A8C91C-E5CC-463F-87B6-D15747B47043}" srcId="{DF9EEEBC-7C68-4916-A125-8C0962EB0582}" destId="{E649BDB3-511C-4FB7-847E-BE57E92C65F3}" srcOrd="8" destOrd="0" parTransId="{74289B1A-EB5B-4D47-9288-289F53FF5824}" sibTransId="{49F17AA6-FAA1-45AB-9E3E-B97EB2C4EBA7}"/>
    <dgm:cxn modelId="{01CFC31F-4631-42D9-BF2E-610859A63CE2}" type="presOf" srcId="{B4A459ED-D102-4E88-B10B-1DB8CB7657B0}" destId="{D6334F28-C86C-417C-9DBA-F7ABA1EE94CD}" srcOrd="0" destOrd="0" presId="urn:microsoft.com/office/officeart/2016/7/layout/RepeatingBendingProcessNew"/>
    <dgm:cxn modelId="{755F8523-19C3-4075-938A-D3D2F8021370}" type="presOf" srcId="{A53851E9-C638-4AB8-8794-74BDC176076A}" destId="{56FB4705-CC91-489D-AC01-8CF3CB668C5E}" srcOrd="0" destOrd="0" presId="urn:microsoft.com/office/officeart/2016/7/layout/RepeatingBendingProcessNew"/>
    <dgm:cxn modelId="{D77BFF25-D2A3-43D9-B213-074DF83808D6}" type="presOf" srcId="{6A964635-55E9-4BB9-AE58-5DDA4A402913}" destId="{81E7718F-A355-46B6-9AB0-767FDC890508}" srcOrd="0" destOrd="0" presId="urn:microsoft.com/office/officeart/2016/7/layout/RepeatingBendingProcessNew"/>
    <dgm:cxn modelId="{E3F71426-D10D-46B0-9BB6-A35B608C338D}" srcId="{DF9EEEBC-7C68-4916-A125-8C0962EB0582}" destId="{3DFD257A-A878-4B91-A8AA-21DB99333E15}" srcOrd="4" destOrd="0" parTransId="{35372683-CB92-4C0A-9D6E-8E5FD126DBD0}" sibTransId="{31EE8287-1136-40C2-BDDE-B345456CBEE3}"/>
    <dgm:cxn modelId="{231D8C29-220B-4C4C-A64A-D76BE1D747FB}" type="presOf" srcId="{769C2DC6-336F-4E9C-93C5-4816AEC3F227}" destId="{93B0FF17-5136-430B-A552-4D85FDB84086}" srcOrd="0" destOrd="0" presId="urn:microsoft.com/office/officeart/2016/7/layout/RepeatingBendingProcessNew"/>
    <dgm:cxn modelId="{CF1CB029-310D-4DB9-8066-857E111E7F1E}" type="presOf" srcId="{BA2D8E65-0BF2-4017-A6B0-CE9486AB901D}" destId="{549C9C7D-1588-41E9-A189-84D11D37F82C}" srcOrd="1" destOrd="0" presId="urn:microsoft.com/office/officeart/2016/7/layout/RepeatingBendingProcessNew"/>
    <dgm:cxn modelId="{B3B77832-35E5-49D5-B7D3-012871F923B3}" type="presOf" srcId="{D3A92AEE-83CC-4863-AE9B-88D0A4615421}" destId="{5667F002-5C67-401C-A7A7-E49069A4C919}" srcOrd="0" destOrd="0" presId="urn:microsoft.com/office/officeart/2016/7/layout/RepeatingBendingProcessNew"/>
    <dgm:cxn modelId="{CB522835-48B3-4C3C-B94D-AEA943F77D4F}" type="presOf" srcId="{799B9BC6-2A64-46A4-A3C6-4A3598A754A6}" destId="{1E958D81-2EEF-431E-B4EA-50C7B70C489D}" srcOrd="0" destOrd="0" presId="urn:microsoft.com/office/officeart/2016/7/layout/RepeatingBendingProcessNew"/>
    <dgm:cxn modelId="{707BD43C-6051-4609-BBCC-1BC2228C8645}" type="presOf" srcId="{49F17AA6-FAA1-45AB-9E3E-B97EB2C4EBA7}" destId="{730B8955-F8FA-43D3-AE47-7E4D907B2BC5}" srcOrd="0" destOrd="0" presId="urn:microsoft.com/office/officeart/2016/7/layout/RepeatingBendingProcessNew"/>
    <dgm:cxn modelId="{2E602641-9866-4C0A-BDCF-94DFA59EF901}" type="presOf" srcId="{31EE8287-1136-40C2-BDDE-B345456CBEE3}" destId="{E919988B-CEDB-498A-BF79-0FFAD2B3328E}" srcOrd="0" destOrd="0" presId="urn:microsoft.com/office/officeart/2016/7/layout/RepeatingBendingProcessNew"/>
    <dgm:cxn modelId="{C3EEAB62-BD45-47F7-8A16-FDA88C3FCB2D}" type="presOf" srcId="{E649BDB3-511C-4FB7-847E-BE57E92C65F3}" destId="{C976CE39-37B0-4732-B95B-42B97C42FD3A}" srcOrd="0" destOrd="0" presId="urn:microsoft.com/office/officeart/2016/7/layout/RepeatingBendingProcessNew"/>
    <dgm:cxn modelId="{A2EC1D44-CE07-4821-8579-EBB2BF94F9A2}" type="presOf" srcId="{DF9EEEBC-7C68-4916-A125-8C0962EB0582}" destId="{9D4FA189-331D-4F6C-8C28-D043E23DB030}" srcOrd="0" destOrd="0" presId="urn:microsoft.com/office/officeart/2016/7/layout/RepeatingBendingProcessNew"/>
    <dgm:cxn modelId="{404E9344-A098-4FA1-9038-4DFA2BA58103}" srcId="{DF9EEEBC-7C68-4916-A125-8C0962EB0582}" destId="{8B9872CA-44F2-4DAE-B638-762AE3D8AAF2}" srcOrd="3" destOrd="0" parTransId="{D7ED8292-EC58-4047-8486-AE3C6E1D67C2}" sibTransId="{BA2D8E65-0BF2-4017-A6B0-CE9486AB901D}"/>
    <dgm:cxn modelId="{C26EA144-E057-4A2F-B275-522271825913}" srcId="{DF9EEEBC-7C68-4916-A125-8C0962EB0582}" destId="{22AEA33E-678E-4385-A6B9-CF181E9AB6B9}" srcOrd="2" destOrd="0" parTransId="{807D18AF-E254-4390-A63B-D161DDB0E1BC}" sibTransId="{6A964635-55E9-4BB9-AE58-5DDA4A402913}"/>
    <dgm:cxn modelId="{7AEFAE44-B1ED-4838-AE35-6FF3B4BB3BE6}" srcId="{DF9EEEBC-7C68-4916-A125-8C0962EB0582}" destId="{B4A459ED-D102-4E88-B10B-1DB8CB7657B0}" srcOrd="6" destOrd="0" parTransId="{DB7C58F1-7BCB-4BC7-BF37-E999460C1835}" sibTransId="{6DA2AF60-9F40-463A-AD80-EF99B420E2A1}"/>
    <dgm:cxn modelId="{A3E43B4D-9623-4639-BA50-4EDFC06C497D}" srcId="{DF9EEEBC-7C68-4916-A125-8C0962EB0582}" destId="{8F129AC9-51AC-4D21-AF5A-C84145DC08FC}" srcOrd="7" destOrd="0" parTransId="{D7471841-4C30-47E1-A02C-0D313B3AB02C}" sibTransId="{47B3759F-98AF-4A80-8CD0-019DF404A0D2}"/>
    <dgm:cxn modelId="{3A622270-05DB-4C04-A989-12F224ACD3EB}" type="presOf" srcId="{D3A92AEE-83CC-4863-AE9B-88D0A4615421}" destId="{1D084FDE-80B3-4708-BAF4-EE56763C7A4B}" srcOrd="1" destOrd="0" presId="urn:microsoft.com/office/officeart/2016/7/layout/RepeatingBendingProcessNew"/>
    <dgm:cxn modelId="{37C78C52-383C-43F4-8BFC-18B2036008CF}" type="presOf" srcId="{6A964635-55E9-4BB9-AE58-5DDA4A402913}" destId="{A94E20DA-9CA6-4513-8EAA-C3594677F2E9}" srcOrd="1" destOrd="0" presId="urn:microsoft.com/office/officeart/2016/7/layout/RepeatingBendingProcessNew"/>
    <dgm:cxn modelId="{A801BD56-1C07-4089-A529-1DE1399D74BC}" type="presOf" srcId="{3DFD257A-A878-4B91-A8AA-21DB99333E15}" destId="{9C683D3E-93B0-45CF-888F-EF52835E2052}" srcOrd="0" destOrd="0" presId="urn:microsoft.com/office/officeart/2016/7/layout/RepeatingBendingProcessNew"/>
    <dgm:cxn modelId="{A4A0DA7A-C6B4-4F95-A607-B106933C5C12}" type="presOf" srcId="{A53851E9-C638-4AB8-8794-74BDC176076A}" destId="{A1CC99AF-5A96-4F16-8019-05474D3778C1}" srcOrd="1" destOrd="0" presId="urn:microsoft.com/office/officeart/2016/7/layout/RepeatingBendingProcessNew"/>
    <dgm:cxn modelId="{16BA4190-E686-418B-B1FE-9D21ECC3FB81}" type="presOf" srcId="{E40F2A76-FE59-4CCE-B791-47F3CCC66D3F}" destId="{0102F9BE-1929-4811-81F9-4CFF58DC277A}" srcOrd="0" destOrd="0" presId="urn:microsoft.com/office/officeart/2016/7/layout/RepeatingBendingProcessNew"/>
    <dgm:cxn modelId="{A18F1D92-F9F2-4661-ABC6-999FB527F86F}" type="presOf" srcId="{4136558D-2118-45B1-813B-BC6995FF3C6D}" destId="{9E3A0028-F548-45CC-B221-EDC98D80F76C}" srcOrd="0" destOrd="0" presId="urn:microsoft.com/office/officeart/2016/7/layout/RepeatingBendingProcessNew"/>
    <dgm:cxn modelId="{26A84896-1063-4A84-A309-8EBFDFFBE5B8}" srcId="{DF9EEEBC-7C68-4916-A125-8C0962EB0582}" destId="{4136558D-2118-45B1-813B-BC6995FF3C6D}" srcOrd="1" destOrd="0" parTransId="{9EEE0D8E-A63F-40DC-B999-D1C0CCCC8DCC}" sibTransId="{769C2DC6-336F-4E9C-93C5-4816AEC3F227}"/>
    <dgm:cxn modelId="{775D7999-05DD-4829-A642-D16147F47918}" type="presOf" srcId="{6DA2AF60-9F40-463A-AD80-EF99B420E2A1}" destId="{EC53BFF1-8CAA-4B9A-A5F4-68A4FDCBB46E}" srcOrd="0" destOrd="0" presId="urn:microsoft.com/office/officeart/2016/7/layout/RepeatingBendingProcessNew"/>
    <dgm:cxn modelId="{D3B43C9A-0DB8-42EF-9ADE-CBB62D11CF97}" srcId="{DF9EEEBC-7C68-4916-A125-8C0962EB0582}" destId="{E40F2A76-FE59-4CCE-B791-47F3CCC66D3F}" srcOrd="0" destOrd="0" parTransId="{5FEA18B4-C404-447C-AB3A-AEF631EF759E}" sibTransId="{A53851E9-C638-4AB8-8794-74BDC176076A}"/>
    <dgm:cxn modelId="{4104A1A1-638A-473B-94DE-821D0457774E}" type="presOf" srcId="{769C2DC6-336F-4E9C-93C5-4816AEC3F227}" destId="{3F44CF55-A9EA-4E28-AE62-1FA90DCC1746}" srcOrd="1" destOrd="0" presId="urn:microsoft.com/office/officeart/2016/7/layout/RepeatingBendingProcessNew"/>
    <dgm:cxn modelId="{965009A4-3803-4CE9-BEDA-9DF7D7885AE5}" type="presOf" srcId="{8B9872CA-44F2-4DAE-B638-762AE3D8AAF2}" destId="{43A482D5-8708-465D-8D12-19F4DE48F849}" srcOrd="0" destOrd="0" presId="urn:microsoft.com/office/officeart/2016/7/layout/RepeatingBendingProcessNew"/>
    <dgm:cxn modelId="{6FD467A7-6698-4F6F-AF7D-6BD74C48B861}" srcId="{DF9EEEBC-7C68-4916-A125-8C0962EB0582}" destId="{799B9BC6-2A64-46A4-A3C6-4A3598A754A6}" srcOrd="5" destOrd="0" parTransId="{BBA857E7-29F8-4CD1-B12C-0D7A2EE82A76}" sibTransId="{D3A92AEE-83CC-4863-AE9B-88D0A4615421}"/>
    <dgm:cxn modelId="{23DA12BA-8CFB-4887-B6FA-8C4B174E43F5}" type="presOf" srcId="{31EE8287-1136-40C2-BDDE-B345456CBEE3}" destId="{C9DBF057-C949-46CB-BAE5-EA8A7CB6F0A4}" srcOrd="1" destOrd="0" presId="urn:microsoft.com/office/officeart/2016/7/layout/RepeatingBendingProcessNew"/>
    <dgm:cxn modelId="{DFC6FDC0-05D7-4E26-90C6-69C3935442DB}" type="presOf" srcId="{49F17AA6-FAA1-45AB-9E3E-B97EB2C4EBA7}" destId="{C411CC71-4BA7-4A42-BA8E-F4A71D26C676}" srcOrd="1" destOrd="0" presId="urn:microsoft.com/office/officeart/2016/7/layout/RepeatingBendingProcessNew"/>
    <dgm:cxn modelId="{C33D7BC1-B529-4CC7-83E1-DFB0B4D5EEA2}" type="presOf" srcId="{47B3759F-98AF-4A80-8CD0-019DF404A0D2}" destId="{F3C37838-4626-452D-A9E5-06B5B2BD16C2}" srcOrd="1" destOrd="0" presId="urn:microsoft.com/office/officeart/2016/7/layout/RepeatingBendingProcessNew"/>
    <dgm:cxn modelId="{CBDA39D2-118D-42BC-95CB-FFAE75FD1260}" type="presOf" srcId="{BA2D8E65-0BF2-4017-A6B0-CE9486AB901D}" destId="{687F573C-64EC-4225-B27F-013BDAF26729}" srcOrd="0" destOrd="0" presId="urn:microsoft.com/office/officeart/2016/7/layout/RepeatingBendingProcessNew"/>
    <dgm:cxn modelId="{912672DC-265F-4E61-87EF-A62EB110BB0D}" type="presOf" srcId="{2651EE79-93DA-4BF9-BC58-EA2073A3D932}" destId="{436CA63B-BB1D-4620-BF78-68D7D12351E0}" srcOrd="0" destOrd="0" presId="urn:microsoft.com/office/officeart/2016/7/layout/RepeatingBendingProcessNew"/>
    <dgm:cxn modelId="{822165F3-D8E2-4103-8C78-8A4FD0237D7B}" type="presOf" srcId="{47B3759F-98AF-4A80-8CD0-019DF404A0D2}" destId="{0BFDBA22-C644-452E-861E-E4C3EA96FE23}" srcOrd="0" destOrd="0" presId="urn:microsoft.com/office/officeart/2016/7/layout/RepeatingBendingProcessNew"/>
    <dgm:cxn modelId="{C9F175FC-7F75-4DC6-BE9C-E947FC9D65C3}" type="presOf" srcId="{6DA2AF60-9F40-463A-AD80-EF99B420E2A1}" destId="{22747F47-88C4-4219-9143-9A8874B2D72B}" srcOrd="1" destOrd="0" presId="urn:microsoft.com/office/officeart/2016/7/layout/RepeatingBendingProcessNew"/>
    <dgm:cxn modelId="{A80E97FF-66AD-4D09-A432-5F641FFDCE29}" type="presOf" srcId="{22AEA33E-678E-4385-A6B9-CF181E9AB6B9}" destId="{EA2CFFB6-6F59-45FD-81DC-2F9B125CA32D}" srcOrd="0" destOrd="0" presId="urn:microsoft.com/office/officeart/2016/7/layout/RepeatingBendingProcessNew"/>
    <dgm:cxn modelId="{F7F30452-6544-4BE2-8B0C-FD28B5E164F1}" type="presParOf" srcId="{9D4FA189-331D-4F6C-8C28-D043E23DB030}" destId="{0102F9BE-1929-4811-81F9-4CFF58DC277A}" srcOrd="0" destOrd="0" presId="urn:microsoft.com/office/officeart/2016/7/layout/RepeatingBendingProcessNew"/>
    <dgm:cxn modelId="{3B8ED57C-B93B-403D-ACF1-336290DE41E8}" type="presParOf" srcId="{9D4FA189-331D-4F6C-8C28-D043E23DB030}" destId="{56FB4705-CC91-489D-AC01-8CF3CB668C5E}" srcOrd="1" destOrd="0" presId="urn:microsoft.com/office/officeart/2016/7/layout/RepeatingBendingProcessNew"/>
    <dgm:cxn modelId="{7A102A6B-9D08-4C5A-81D3-6AAEEB23865E}" type="presParOf" srcId="{56FB4705-CC91-489D-AC01-8CF3CB668C5E}" destId="{A1CC99AF-5A96-4F16-8019-05474D3778C1}" srcOrd="0" destOrd="0" presId="urn:microsoft.com/office/officeart/2016/7/layout/RepeatingBendingProcessNew"/>
    <dgm:cxn modelId="{63C78E55-84D8-44CA-B250-ED878F91725E}" type="presParOf" srcId="{9D4FA189-331D-4F6C-8C28-D043E23DB030}" destId="{9E3A0028-F548-45CC-B221-EDC98D80F76C}" srcOrd="2" destOrd="0" presId="urn:microsoft.com/office/officeart/2016/7/layout/RepeatingBendingProcessNew"/>
    <dgm:cxn modelId="{D4B0F0F7-1FEB-452C-B888-007FC074FC34}" type="presParOf" srcId="{9D4FA189-331D-4F6C-8C28-D043E23DB030}" destId="{93B0FF17-5136-430B-A552-4D85FDB84086}" srcOrd="3" destOrd="0" presId="urn:microsoft.com/office/officeart/2016/7/layout/RepeatingBendingProcessNew"/>
    <dgm:cxn modelId="{1A9D477E-7706-4DB3-B881-2280CBFA4A39}" type="presParOf" srcId="{93B0FF17-5136-430B-A552-4D85FDB84086}" destId="{3F44CF55-A9EA-4E28-AE62-1FA90DCC1746}" srcOrd="0" destOrd="0" presId="urn:microsoft.com/office/officeart/2016/7/layout/RepeatingBendingProcessNew"/>
    <dgm:cxn modelId="{757965EF-B16F-440B-8974-5A5DEDC8BE93}" type="presParOf" srcId="{9D4FA189-331D-4F6C-8C28-D043E23DB030}" destId="{EA2CFFB6-6F59-45FD-81DC-2F9B125CA32D}" srcOrd="4" destOrd="0" presId="urn:microsoft.com/office/officeart/2016/7/layout/RepeatingBendingProcessNew"/>
    <dgm:cxn modelId="{948E0C56-1657-4FCA-B8FF-7E7324C47B94}" type="presParOf" srcId="{9D4FA189-331D-4F6C-8C28-D043E23DB030}" destId="{81E7718F-A355-46B6-9AB0-767FDC890508}" srcOrd="5" destOrd="0" presId="urn:microsoft.com/office/officeart/2016/7/layout/RepeatingBendingProcessNew"/>
    <dgm:cxn modelId="{860A1DA0-D5F9-4E6E-A050-91542E795D0C}" type="presParOf" srcId="{81E7718F-A355-46B6-9AB0-767FDC890508}" destId="{A94E20DA-9CA6-4513-8EAA-C3594677F2E9}" srcOrd="0" destOrd="0" presId="urn:microsoft.com/office/officeart/2016/7/layout/RepeatingBendingProcessNew"/>
    <dgm:cxn modelId="{6CCAA9F1-C64F-4CE5-9D6F-2BDCEF3A9AE0}" type="presParOf" srcId="{9D4FA189-331D-4F6C-8C28-D043E23DB030}" destId="{43A482D5-8708-465D-8D12-19F4DE48F849}" srcOrd="6" destOrd="0" presId="urn:microsoft.com/office/officeart/2016/7/layout/RepeatingBendingProcessNew"/>
    <dgm:cxn modelId="{2F8F34A2-8BE6-4E69-833C-D645CA6E70B4}" type="presParOf" srcId="{9D4FA189-331D-4F6C-8C28-D043E23DB030}" destId="{687F573C-64EC-4225-B27F-013BDAF26729}" srcOrd="7" destOrd="0" presId="urn:microsoft.com/office/officeart/2016/7/layout/RepeatingBendingProcessNew"/>
    <dgm:cxn modelId="{66B186DE-F890-4D56-AB63-1FF4C5E29737}" type="presParOf" srcId="{687F573C-64EC-4225-B27F-013BDAF26729}" destId="{549C9C7D-1588-41E9-A189-84D11D37F82C}" srcOrd="0" destOrd="0" presId="urn:microsoft.com/office/officeart/2016/7/layout/RepeatingBendingProcessNew"/>
    <dgm:cxn modelId="{358FC50D-2D9B-4E8D-97B3-0F84F153D87C}" type="presParOf" srcId="{9D4FA189-331D-4F6C-8C28-D043E23DB030}" destId="{9C683D3E-93B0-45CF-888F-EF52835E2052}" srcOrd="8" destOrd="0" presId="urn:microsoft.com/office/officeart/2016/7/layout/RepeatingBendingProcessNew"/>
    <dgm:cxn modelId="{2F67D62C-AED9-46F6-BBBD-6299F65EBDD2}" type="presParOf" srcId="{9D4FA189-331D-4F6C-8C28-D043E23DB030}" destId="{E919988B-CEDB-498A-BF79-0FFAD2B3328E}" srcOrd="9" destOrd="0" presId="urn:microsoft.com/office/officeart/2016/7/layout/RepeatingBendingProcessNew"/>
    <dgm:cxn modelId="{4FD95D4B-00B2-4BE1-8CF2-D3A91E5B9035}" type="presParOf" srcId="{E919988B-CEDB-498A-BF79-0FFAD2B3328E}" destId="{C9DBF057-C949-46CB-BAE5-EA8A7CB6F0A4}" srcOrd="0" destOrd="0" presId="urn:microsoft.com/office/officeart/2016/7/layout/RepeatingBendingProcessNew"/>
    <dgm:cxn modelId="{29D57C82-93C4-4A62-B7EE-F1A49FAD79D4}" type="presParOf" srcId="{9D4FA189-331D-4F6C-8C28-D043E23DB030}" destId="{1E958D81-2EEF-431E-B4EA-50C7B70C489D}" srcOrd="10" destOrd="0" presId="urn:microsoft.com/office/officeart/2016/7/layout/RepeatingBendingProcessNew"/>
    <dgm:cxn modelId="{D9B82BEF-6080-4CB3-84D4-F555434124A9}" type="presParOf" srcId="{9D4FA189-331D-4F6C-8C28-D043E23DB030}" destId="{5667F002-5C67-401C-A7A7-E49069A4C919}" srcOrd="11" destOrd="0" presId="urn:microsoft.com/office/officeart/2016/7/layout/RepeatingBendingProcessNew"/>
    <dgm:cxn modelId="{9424BD75-628C-4CB8-9E71-94EAB38E9D0E}" type="presParOf" srcId="{5667F002-5C67-401C-A7A7-E49069A4C919}" destId="{1D084FDE-80B3-4708-BAF4-EE56763C7A4B}" srcOrd="0" destOrd="0" presId="urn:microsoft.com/office/officeart/2016/7/layout/RepeatingBendingProcessNew"/>
    <dgm:cxn modelId="{7396C37B-D76B-4EFA-A657-6C658EBA4282}" type="presParOf" srcId="{9D4FA189-331D-4F6C-8C28-D043E23DB030}" destId="{D6334F28-C86C-417C-9DBA-F7ABA1EE94CD}" srcOrd="12" destOrd="0" presId="urn:microsoft.com/office/officeart/2016/7/layout/RepeatingBendingProcessNew"/>
    <dgm:cxn modelId="{08B137B1-C4D0-4A66-B7CA-11C635C8D9D0}" type="presParOf" srcId="{9D4FA189-331D-4F6C-8C28-D043E23DB030}" destId="{EC53BFF1-8CAA-4B9A-A5F4-68A4FDCBB46E}" srcOrd="13" destOrd="0" presId="urn:microsoft.com/office/officeart/2016/7/layout/RepeatingBendingProcessNew"/>
    <dgm:cxn modelId="{A8BB7538-D67C-42C1-84BC-F6854C8BCB55}" type="presParOf" srcId="{EC53BFF1-8CAA-4B9A-A5F4-68A4FDCBB46E}" destId="{22747F47-88C4-4219-9143-9A8874B2D72B}" srcOrd="0" destOrd="0" presId="urn:microsoft.com/office/officeart/2016/7/layout/RepeatingBendingProcessNew"/>
    <dgm:cxn modelId="{28A4EA2D-13AB-4573-9FF3-71A4578963F0}" type="presParOf" srcId="{9D4FA189-331D-4F6C-8C28-D043E23DB030}" destId="{2E1AADC2-6EAB-4555-BE79-64ED8B2075E9}" srcOrd="14" destOrd="0" presId="urn:microsoft.com/office/officeart/2016/7/layout/RepeatingBendingProcessNew"/>
    <dgm:cxn modelId="{63C328B3-46FB-4BCC-A379-891B32734BD9}" type="presParOf" srcId="{9D4FA189-331D-4F6C-8C28-D043E23DB030}" destId="{0BFDBA22-C644-452E-861E-E4C3EA96FE23}" srcOrd="15" destOrd="0" presId="urn:microsoft.com/office/officeart/2016/7/layout/RepeatingBendingProcessNew"/>
    <dgm:cxn modelId="{38B87628-D0E6-4E5F-995C-8534A6622B03}" type="presParOf" srcId="{0BFDBA22-C644-452E-861E-E4C3EA96FE23}" destId="{F3C37838-4626-452D-A9E5-06B5B2BD16C2}" srcOrd="0" destOrd="0" presId="urn:microsoft.com/office/officeart/2016/7/layout/RepeatingBendingProcessNew"/>
    <dgm:cxn modelId="{56485FCE-4765-4445-AD21-6B9C9EFA2F1A}" type="presParOf" srcId="{9D4FA189-331D-4F6C-8C28-D043E23DB030}" destId="{C976CE39-37B0-4732-B95B-42B97C42FD3A}" srcOrd="16" destOrd="0" presId="urn:microsoft.com/office/officeart/2016/7/layout/RepeatingBendingProcessNew"/>
    <dgm:cxn modelId="{8827787B-E805-4173-8413-80D32B7EB0EA}" type="presParOf" srcId="{9D4FA189-331D-4F6C-8C28-D043E23DB030}" destId="{730B8955-F8FA-43D3-AE47-7E4D907B2BC5}" srcOrd="17" destOrd="0" presId="urn:microsoft.com/office/officeart/2016/7/layout/RepeatingBendingProcessNew"/>
    <dgm:cxn modelId="{A29E3C88-0CE5-464E-8E91-8B1E65FC9448}" type="presParOf" srcId="{730B8955-F8FA-43D3-AE47-7E4D907B2BC5}" destId="{C411CC71-4BA7-4A42-BA8E-F4A71D26C676}" srcOrd="0" destOrd="0" presId="urn:microsoft.com/office/officeart/2016/7/layout/RepeatingBendingProcessNew"/>
    <dgm:cxn modelId="{5E88414B-2DBC-4C1D-AB76-842D85089F0C}" type="presParOf" srcId="{9D4FA189-331D-4F6C-8C28-D043E23DB030}" destId="{436CA63B-BB1D-4620-BF78-68D7D12351E0}" srcOrd="18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8A2BFA-E73B-4A77-9231-F2151088A4C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766ABA77-7A9D-4D31-AC1C-2AC92E65F8D7}">
      <dgm:prSet/>
      <dgm:spPr/>
      <dgm:t>
        <a:bodyPr/>
        <a:lstStyle/>
        <a:p>
          <a:r>
            <a:rPr lang="en-US" dirty="0"/>
            <a:t>Expansion to graduate students will reduce excessive expense cuts</a:t>
          </a:r>
        </a:p>
      </dgm:t>
    </dgm:pt>
    <dgm:pt modelId="{6DB316BC-BABE-4FDB-8416-40E178EECABC}" type="parTrans" cxnId="{18190C20-C6B0-4FDF-B863-4F05D5706F29}">
      <dgm:prSet/>
      <dgm:spPr/>
      <dgm:t>
        <a:bodyPr/>
        <a:lstStyle/>
        <a:p>
          <a:endParaRPr lang="en-US"/>
        </a:p>
      </dgm:t>
    </dgm:pt>
    <dgm:pt modelId="{D13B8D57-BFA5-4995-958E-DA3F8655D3CC}" type="sibTrans" cxnId="{18190C20-C6B0-4FDF-B863-4F05D5706F29}">
      <dgm:prSet/>
      <dgm:spPr/>
      <dgm:t>
        <a:bodyPr/>
        <a:lstStyle/>
        <a:p>
          <a:endParaRPr lang="en-US"/>
        </a:p>
      </dgm:t>
    </dgm:pt>
    <dgm:pt modelId="{014F2D6D-1797-4146-B375-7901834C8376}">
      <dgm:prSet/>
      <dgm:spPr/>
      <dgm:t>
        <a:bodyPr/>
        <a:lstStyle/>
        <a:p>
          <a:r>
            <a:rPr lang="en-US"/>
            <a:t>Student’s slight increase in activity fee preserves a similar student experience </a:t>
          </a:r>
        </a:p>
      </dgm:t>
    </dgm:pt>
    <dgm:pt modelId="{6D7E238C-853C-4038-9D65-3AEA616AD49E}" type="parTrans" cxnId="{198F03F7-4C68-40A3-B9B8-C9B9DFEAF09E}">
      <dgm:prSet/>
      <dgm:spPr/>
      <dgm:t>
        <a:bodyPr/>
        <a:lstStyle/>
        <a:p>
          <a:endParaRPr lang="en-US"/>
        </a:p>
      </dgm:t>
    </dgm:pt>
    <dgm:pt modelId="{22A0DB86-CB99-4BC4-B801-11241B565018}" type="sibTrans" cxnId="{198F03F7-4C68-40A3-B9B8-C9B9DFEAF09E}">
      <dgm:prSet/>
      <dgm:spPr/>
      <dgm:t>
        <a:bodyPr/>
        <a:lstStyle/>
        <a:p>
          <a:endParaRPr lang="en-US"/>
        </a:p>
      </dgm:t>
    </dgm:pt>
    <dgm:pt modelId="{0F681FD5-40FC-4CA0-80F0-19548F62E5D3}" type="pres">
      <dgm:prSet presAssocID="{588A2BFA-E73B-4A77-9231-F2151088A4CC}" presName="root" presStyleCnt="0">
        <dgm:presLayoutVars>
          <dgm:dir/>
          <dgm:resizeHandles val="exact"/>
        </dgm:presLayoutVars>
      </dgm:prSet>
      <dgm:spPr/>
    </dgm:pt>
    <dgm:pt modelId="{7DCEEACA-1187-4489-8719-FA781FD37D83}" type="pres">
      <dgm:prSet presAssocID="{766ABA77-7A9D-4D31-AC1C-2AC92E65F8D7}" presName="compNode" presStyleCnt="0"/>
      <dgm:spPr/>
    </dgm:pt>
    <dgm:pt modelId="{8422A9FF-07A2-4986-8261-C784EEA83858}" type="pres">
      <dgm:prSet presAssocID="{766ABA77-7A9D-4D31-AC1C-2AC92E65F8D7}" presName="bgRect" presStyleLbl="bgShp" presStyleIdx="0" presStyleCnt="2"/>
      <dgm:spPr/>
    </dgm:pt>
    <dgm:pt modelId="{69047C61-2EC7-4DD6-A129-17FEF3E2695A}" type="pres">
      <dgm:prSet presAssocID="{766ABA77-7A9D-4D31-AC1C-2AC92E65F8D7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EDF177FF-BD85-42B4-9579-470EAC11A624}" type="pres">
      <dgm:prSet presAssocID="{766ABA77-7A9D-4D31-AC1C-2AC92E65F8D7}" presName="spaceRect" presStyleCnt="0"/>
      <dgm:spPr/>
    </dgm:pt>
    <dgm:pt modelId="{8CC8EA90-6F66-4CB3-A138-1C77A92D97A2}" type="pres">
      <dgm:prSet presAssocID="{766ABA77-7A9D-4D31-AC1C-2AC92E65F8D7}" presName="parTx" presStyleLbl="revTx" presStyleIdx="0" presStyleCnt="2">
        <dgm:presLayoutVars>
          <dgm:chMax val="0"/>
          <dgm:chPref val="0"/>
        </dgm:presLayoutVars>
      </dgm:prSet>
      <dgm:spPr/>
    </dgm:pt>
    <dgm:pt modelId="{82B2ABD7-8817-4856-B116-1AC110AB5D00}" type="pres">
      <dgm:prSet presAssocID="{D13B8D57-BFA5-4995-958E-DA3F8655D3CC}" presName="sibTrans" presStyleCnt="0"/>
      <dgm:spPr/>
    </dgm:pt>
    <dgm:pt modelId="{3672A2AA-C2D8-4BEC-9DC8-88C9F02D5D8C}" type="pres">
      <dgm:prSet presAssocID="{014F2D6D-1797-4146-B375-7901834C8376}" presName="compNode" presStyleCnt="0"/>
      <dgm:spPr/>
    </dgm:pt>
    <dgm:pt modelId="{CEE15BBD-29E6-4938-804F-69C828DF3F38}" type="pres">
      <dgm:prSet presAssocID="{014F2D6D-1797-4146-B375-7901834C8376}" presName="bgRect" presStyleLbl="bgShp" presStyleIdx="1" presStyleCnt="2"/>
      <dgm:spPr/>
    </dgm:pt>
    <dgm:pt modelId="{C1EC4048-E58F-4153-85F6-817A79198C28}" type="pres">
      <dgm:prSet presAssocID="{014F2D6D-1797-4146-B375-7901834C8376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BBF84C59-360F-4F84-A5B9-EDDC1A79E959}" type="pres">
      <dgm:prSet presAssocID="{014F2D6D-1797-4146-B375-7901834C8376}" presName="spaceRect" presStyleCnt="0"/>
      <dgm:spPr/>
    </dgm:pt>
    <dgm:pt modelId="{F7B3E4A3-8547-4EB3-9459-1C7F5AEFC538}" type="pres">
      <dgm:prSet presAssocID="{014F2D6D-1797-4146-B375-7901834C8376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F4171612-6D05-4206-9B8F-36411EFC5F40}" type="presOf" srcId="{014F2D6D-1797-4146-B375-7901834C8376}" destId="{F7B3E4A3-8547-4EB3-9459-1C7F5AEFC538}" srcOrd="0" destOrd="0" presId="urn:microsoft.com/office/officeart/2018/2/layout/IconVerticalSolidList"/>
    <dgm:cxn modelId="{18190C20-C6B0-4FDF-B863-4F05D5706F29}" srcId="{588A2BFA-E73B-4A77-9231-F2151088A4CC}" destId="{766ABA77-7A9D-4D31-AC1C-2AC92E65F8D7}" srcOrd="0" destOrd="0" parTransId="{6DB316BC-BABE-4FDB-8416-40E178EECABC}" sibTransId="{D13B8D57-BFA5-4995-958E-DA3F8655D3CC}"/>
    <dgm:cxn modelId="{6616772E-2EC7-4F52-996F-112AC4466D9B}" type="presOf" srcId="{766ABA77-7A9D-4D31-AC1C-2AC92E65F8D7}" destId="{8CC8EA90-6F66-4CB3-A138-1C77A92D97A2}" srcOrd="0" destOrd="0" presId="urn:microsoft.com/office/officeart/2018/2/layout/IconVerticalSolidList"/>
    <dgm:cxn modelId="{DB2EB596-F3E7-430B-8AE8-52CE9D930FA7}" type="presOf" srcId="{588A2BFA-E73B-4A77-9231-F2151088A4CC}" destId="{0F681FD5-40FC-4CA0-80F0-19548F62E5D3}" srcOrd="0" destOrd="0" presId="urn:microsoft.com/office/officeart/2018/2/layout/IconVerticalSolidList"/>
    <dgm:cxn modelId="{198F03F7-4C68-40A3-B9B8-C9B9DFEAF09E}" srcId="{588A2BFA-E73B-4A77-9231-F2151088A4CC}" destId="{014F2D6D-1797-4146-B375-7901834C8376}" srcOrd="1" destOrd="0" parTransId="{6D7E238C-853C-4038-9D65-3AEA616AD49E}" sibTransId="{22A0DB86-CB99-4BC4-B801-11241B565018}"/>
    <dgm:cxn modelId="{95521262-0308-4B8F-A05B-1C6DA521E06F}" type="presParOf" srcId="{0F681FD5-40FC-4CA0-80F0-19548F62E5D3}" destId="{7DCEEACA-1187-4489-8719-FA781FD37D83}" srcOrd="0" destOrd="0" presId="urn:microsoft.com/office/officeart/2018/2/layout/IconVerticalSolidList"/>
    <dgm:cxn modelId="{5FC101B5-B669-4EDA-9012-3356F2E7A916}" type="presParOf" srcId="{7DCEEACA-1187-4489-8719-FA781FD37D83}" destId="{8422A9FF-07A2-4986-8261-C784EEA83858}" srcOrd="0" destOrd="0" presId="urn:microsoft.com/office/officeart/2018/2/layout/IconVerticalSolidList"/>
    <dgm:cxn modelId="{1A00D12B-A7C2-4800-AD1F-D14A0C320636}" type="presParOf" srcId="{7DCEEACA-1187-4489-8719-FA781FD37D83}" destId="{69047C61-2EC7-4DD6-A129-17FEF3E2695A}" srcOrd="1" destOrd="0" presId="urn:microsoft.com/office/officeart/2018/2/layout/IconVerticalSolidList"/>
    <dgm:cxn modelId="{CD4FFE09-A79B-4E0E-8A23-77533E29841E}" type="presParOf" srcId="{7DCEEACA-1187-4489-8719-FA781FD37D83}" destId="{EDF177FF-BD85-42B4-9579-470EAC11A624}" srcOrd="2" destOrd="0" presId="urn:microsoft.com/office/officeart/2018/2/layout/IconVerticalSolidList"/>
    <dgm:cxn modelId="{C7D47D32-97B1-4A1F-AA74-B3AB92576C93}" type="presParOf" srcId="{7DCEEACA-1187-4489-8719-FA781FD37D83}" destId="{8CC8EA90-6F66-4CB3-A138-1C77A92D97A2}" srcOrd="3" destOrd="0" presId="urn:microsoft.com/office/officeart/2018/2/layout/IconVerticalSolidList"/>
    <dgm:cxn modelId="{6D084406-692D-4C0E-8869-E77486066BB0}" type="presParOf" srcId="{0F681FD5-40FC-4CA0-80F0-19548F62E5D3}" destId="{82B2ABD7-8817-4856-B116-1AC110AB5D00}" srcOrd="1" destOrd="0" presId="urn:microsoft.com/office/officeart/2018/2/layout/IconVerticalSolidList"/>
    <dgm:cxn modelId="{FBF518F9-6E97-4494-B43D-56418F0BE299}" type="presParOf" srcId="{0F681FD5-40FC-4CA0-80F0-19548F62E5D3}" destId="{3672A2AA-C2D8-4BEC-9DC8-88C9F02D5D8C}" srcOrd="2" destOrd="0" presId="urn:microsoft.com/office/officeart/2018/2/layout/IconVerticalSolidList"/>
    <dgm:cxn modelId="{C719E8C5-4C0C-4437-BB52-DC48BE8AA9FF}" type="presParOf" srcId="{3672A2AA-C2D8-4BEC-9DC8-88C9F02D5D8C}" destId="{CEE15BBD-29E6-4938-804F-69C828DF3F38}" srcOrd="0" destOrd="0" presId="urn:microsoft.com/office/officeart/2018/2/layout/IconVerticalSolidList"/>
    <dgm:cxn modelId="{2E92634A-367A-415E-B555-C6CF55B44C22}" type="presParOf" srcId="{3672A2AA-C2D8-4BEC-9DC8-88C9F02D5D8C}" destId="{C1EC4048-E58F-4153-85F6-817A79198C28}" srcOrd="1" destOrd="0" presId="urn:microsoft.com/office/officeart/2018/2/layout/IconVerticalSolidList"/>
    <dgm:cxn modelId="{A90F4E27-7F15-488A-A220-E042397BFDEA}" type="presParOf" srcId="{3672A2AA-C2D8-4BEC-9DC8-88C9F02D5D8C}" destId="{BBF84C59-360F-4F84-A5B9-EDDC1A79E959}" srcOrd="2" destOrd="0" presId="urn:microsoft.com/office/officeart/2018/2/layout/IconVerticalSolidList"/>
    <dgm:cxn modelId="{E7E0A46D-B834-4409-93C4-38FD75428BE2}" type="presParOf" srcId="{3672A2AA-C2D8-4BEC-9DC8-88C9F02D5D8C}" destId="{F7B3E4A3-8547-4EB3-9459-1C7F5AEFC53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30D65B4-6F6B-4E7A-BE27-9CBFA1A0BF8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1967A5A8-6633-489C-80CB-201F1073A445}">
      <dgm:prSet/>
      <dgm:spPr/>
      <dgm:t>
        <a:bodyPr/>
        <a:lstStyle/>
        <a:p>
          <a:r>
            <a:rPr lang="en-US"/>
            <a:t>Still preserves a similar SU student experience</a:t>
          </a:r>
        </a:p>
      </dgm:t>
    </dgm:pt>
    <dgm:pt modelId="{259DC061-23E6-41B7-96D7-0C12359766AE}" type="parTrans" cxnId="{7E940647-52ED-4D11-BDE6-9365D2FA4DE8}">
      <dgm:prSet/>
      <dgm:spPr/>
      <dgm:t>
        <a:bodyPr/>
        <a:lstStyle/>
        <a:p>
          <a:endParaRPr lang="en-US"/>
        </a:p>
      </dgm:t>
    </dgm:pt>
    <dgm:pt modelId="{7F35EF8F-726C-4DA6-A4BD-AB92B0944F4F}" type="sibTrans" cxnId="{7E940647-52ED-4D11-BDE6-9365D2FA4DE8}">
      <dgm:prSet/>
      <dgm:spPr/>
      <dgm:t>
        <a:bodyPr/>
        <a:lstStyle/>
        <a:p>
          <a:endParaRPr lang="en-US"/>
        </a:p>
      </dgm:t>
    </dgm:pt>
    <dgm:pt modelId="{6DD0B451-B5BE-4491-B7D5-DA578065CBF6}">
      <dgm:prSet/>
      <dgm:spPr/>
      <dgm:t>
        <a:bodyPr/>
        <a:lstStyle/>
        <a:p>
          <a:r>
            <a:rPr lang="en-US"/>
            <a:t>Equitably and efficiently distributes existing funds</a:t>
          </a:r>
        </a:p>
      </dgm:t>
    </dgm:pt>
    <dgm:pt modelId="{B06800F1-D087-4D1A-97F4-FC38163AB9A9}" type="parTrans" cxnId="{FC17B40C-EF1C-4DDF-B2A8-C6EDE1D95D57}">
      <dgm:prSet/>
      <dgm:spPr/>
      <dgm:t>
        <a:bodyPr/>
        <a:lstStyle/>
        <a:p>
          <a:endParaRPr lang="en-US"/>
        </a:p>
      </dgm:t>
    </dgm:pt>
    <dgm:pt modelId="{F1E649C7-F208-4525-90C8-663713DD7B7F}" type="sibTrans" cxnId="{FC17B40C-EF1C-4DDF-B2A8-C6EDE1D95D57}">
      <dgm:prSet/>
      <dgm:spPr/>
      <dgm:t>
        <a:bodyPr/>
        <a:lstStyle/>
        <a:p>
          <a:endParaRPr lang="en-US"/>
        </a:p>
      </dgm:t>
    </dgm:pt>
    <dgm:pt modelId="{F793AA5D-3ACC-460C-BF0A-21C320C28828}" type="pres">
      <dgm:prSet presAssocID="{430D65B4-6F6B-4E7A-BE27-9CBFA1A0BF8D}" presName="root" presStyleCnt="0">
        <dgm:presLayoutVars>
          <dgm:dir/>
          <dgm:resizeHandles val="exact"/>
        </dgm:presLayoutVars>
      </dgm:prSet>
      <dgm:spPr/>
    </dgm:pt>
    <dgm:pt modelId="{2B4FD988-22B5-4789-B05F-00D096110133}" type="pres">
      <dgm:prSet presAssocID="{1967A5A8-6633-489C-80CB-201F1073A445}" presName="compNode" presStyleCnt="0"/>
      <dgm:spPr/>
    </dgm:pt>
    <dgm:pt modelId="{199D754A-85BE-4838-A0FE-B2A50CA806EC}" type="pres">
      <dgm:prSet presAssocID="{1967A5A8-6633-489C-80CB-201F1073A445}" presName="bgRect" presStyleLbl="bgShp" presStyleIdx="0" presStyleCnt="2"/>
      <dgm:spPr/>
    </dgm:pt>
    <dgm:pt modelId="{F7407750-2796-4B33-B26E-B9DF18A05A3F}" type="pres">
      <dgm:prSet presAssocID="{1967A5A8-6633-489C-80CB-201F1073A445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0217C898-0B9E-417C-B466-242DB16AE57F}" type="pres">
      <dgm:prSet presAssocID="{1967A5A8-6633-489C-80CB-201F1073A445}" presName="spaceRect" presStyleCnt="0"/>
      <dgm:spPr/>
    </dgm:pt>
    <dgm:pt modelId="{6310903F-9D84-4515-B41C-F8BB724C4CE8}" type="pres">
      <dgm:prSet presAssocID="{1967A5A8-6633-489C-80CB-201F1073A445}" presName="parTx" presStyleLbl="revTx" presStyleIdx="0" presStyleCnt="2">
        <dgm:presLayoutVars>
          <dgm:chMax val="0"/>
          <dgm:chPref val="0"/>
        </dgm:presLayoutVars>
      </dgm:prSet>
      <dgm:spPr/>
    </dgm:pt>
    <dgm:pt modelId="{FFBCF5F6-A004-4807-A500-4D8501ACB388}" type="pres">
      <dgm:prSet presAssocID="{7F35EF8F-726C-4DA6-A4BD-AB92B0944F4F}" presName="sibTrans" presStyleCnt="0"/>
      <dgm:spPr/>
    </dgm:pt>
    <dgm:pt modelId="{9EA398C1-3DD6-49B6-BC6C-7B4AF9698177}" type="pres">
      <dgm:prSet presAssocID="{6DD0B451-B5BE-4491-B7D5-DA578065CBF6}" presName="compNode" presStyleCnt="0"/>
      <dgm:spPr/>
    </dgm:pt>
    <dgm:pt modelId="{8CAC0E7C-8A2E-4AF6-86AD-F5DEEB5C3C6A}" type="pres">
      <dgm:prSet presAssocID="{6DD0B451-B5BE-4491-B7D5-DA578065CBF6}" presName="bgRect" presStyleLbl="bgShp" presStyleIdx="1" presStyleCnt="2"/>
      <dgm:spPr/>
    </dgm:pt>
    <dgm:pt modelId="{E294E39C-19DA-45E1-929A-AC47560D3C13}" type="pres">
      <dgm:prSet presAssocID="{6DD0B451-B5BE-4491-B7D5-DA578065CBF6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D0151342-F357-4892-8A6A-E8C18079745A}" type="pres">
      <dgm:prSet presAssocID="{6DD0B451-B5BE-4491-B7D5-DA578065CBF6}" presName="spaceRect" presStyleCnt="0"/>
      <dgm:spPr/>
    </dgm:pt>
    <dgm:pt modelId="{C2ED7A54-EF0B-4726-BC71-AFF9BCF7C4A0}" type="pres">
      <dgm:prSet presAssocID="{6DD0B451-B5BE-4491-B7D5-DA578065CBF6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A37BE809-7760-4B1D-B850-71059A2BADF9}" type="presOf" srcId="{1967A5A8-6633-489C-80CB-201F1073A445}" destId="{6310903F-9D84-4515-B41C-F8BB724C4CE8}" srcOrd="0" destOrd="0" presId="urn:microsoft.com/office/officeart/2018/2/layout/IconVerticalSolidList"/>
    <dgm:cxn modelId="{FC17B40C-EF1C-4DDF-B2A8-C6EDE1D95D57}" srcId="{430D65B4-6F6B-4E7A-BE27-9CBFA1A0BF8D}" destId="{6DD0B451-B5BE-4491-B7D5-DA578065CBF6}" srcOrd="1" destOrd="0" parTransId="{B06800F1-D087-4D1A-97F4-FC38163AB9A9}" sibTransId="{F1E649C7-F208-4525-90C8-663713DD7B7F}"/>
    <dgm:cxn modelId="{7E940647-52ED-4D11-BDE6-9365D2FA4DE8}" srcId="{430D65B4-6F6B-4E7A-BE27-9CBFA1A0BF8D}" destId="{1967A5A8-6633-489C-80CB-201F1073A445}" srcOrd="0" destOrd="0" parTransId="{259DC061-23E6-41B7-96D7-0C12359766AE}" sibTransId="{7F35EF8F-726C-4DA6-A4BD-AB92B0944F4F}"/>
    <dgm:cxn modelId="{79F71678-1F44-44E9-9CD0-35DF297406C5}" type="presOf" srcId="{6DD0B451-B5BE-4491-B7D5-DA578065CBF6}" destId="{C2ED7A54-EF0B-4726-BC71-AFF9BCF7C4A0}" srcOrd="0" destOrd="0" presId="urn:microsoft.com/office/officeart/2018/2/layout/IconVerticalSolidList"/>
    <dgm:cxn modelId="{35B2A098-060C-4899-BF79-85879F323954}" type="presOf" srcId="{430D65B4-6F6B-4E7A-BE27-9CBFA1A0BF8D}" destId="{F793AA5D-3ACC-460C-BF0A-21C320C28828}" srcOrd="0" destOrd="0" presId="urn:microsoft.com/office/officeart/2018/2/layout/IconVerticalSolidList"/>
    <dgm:cxn modelId="{5AC8C3E0-6A60-40F7-AE0C-21F420929398}" type="presParOf" srcId="{F793AA5D-3ACC-460C-BF0A-21C320C28828}" destId="{2B4FD988-22B5-4789-B05F-00D096110133}" srcOrd="0" destOrd="0" presId="urn:microsoft.com/office/officeart/2018/2/layout/IconVerticalSolidList"/>
    <dgm:cxn modelId="{250409A8-6AC8-46EF-BD94-055B0F42CB1A}" type="presParOf" srcId="{2B4FD988-22B5-4789-B05F-00D096110133}" destId="{199D754A-85BE-4838-A0FE-B2A50CA806EC}" srcOrd="0" destOrd="0" presId="urn:microsoft.com/office/officeart/2018/2/layout/IconVerticalSolidList"/>
    <dgm:cxn modelId="{B88325AA-BFCF-43A2-BA39-1EA35368016B}" type="presParOf" srcId="{2B4FD988-22B5-4789-B05F-00D096110133}" destId="{F7407750-2796-4B33-B26E-B9DF18A05A3F}" srcOrd="1" destOrd="0" presId="urn:microsoft.com/office/officeart/2018/2/layout/IconVerticalSolidList"/>
    <dgm:cxn modelId="{B02BAB9F-360F-4D57-A5AA-E376F77079E5}" type="presParOf" srcId="{2B4FD988-22B5-4789-B05F-00D096110133}" destId="{0217C898-0B9E-417C-B466-242DB16AE57F}" srcOrd="2" destOrd="0" presId="urn:microsoft.com/office/officeart/2018/2/layout/IconVerticalSolidList"/>
    <dgm:cxn modelId="{DD487D7E-F727-400B-BEE8-0D1B05AD7CED}" type="presParOf" srcId="{2B4FD988-22B5-4789-B05F-00D096110133}" destId="{6310903F-9D84-4515-B41C-F8BB724C4CE8}" srcOrd="3" destOrd="0" presId="urn:microsoft.com/office/officeart/2018/2/layout/IconVerticalSolidList"/>
    <dgm:cxn modelId="{FA780BC5-1321-4633-9DA2-5186D500E6AD}" type="presParOf" srcId="{F793AA5D-3ACC-460C-BF0A-21C320C28828}" destId="{FFBCF5F6-A004-4807-A500-4D8501ACB388}" srcOrd="1" destOrd="0" presId="urn:microsoft.com/office/officeart/2018/2/layout/IconVerticalSolidList"/>
    <dgm:cxn modelId="{0EC4AF97-4AD0-4EC7-B838-DD7A3B466D7B}" type="presParOf" srcId="{F793AA5D-3ACC-460C-BF0A-21C320C28828}" destId="{9EA398C1-3DD6-49B6-BC6C-7B4AF9698177}" srcOrd="2" destOrd="0" presId="urn:microsoft.com/office/officeart/2018/2/layout/IconVerticalSolidList"/>
    <dgm:cxn modelId="{734B153B-6310-4164-BB9D-7F3D7864FB28}" type="presParOf" srcId="{9EA398C1-3DD6-49B6-BC6C-7B4AF9698177}" destId="{8CAC0E7C-8A2E-4AF6-86AD-F5DEEB5C3C6A}" srcOrd="0" destOrd="0" presId="urn:microsoft.com/office/officeart/2018/2/layout/IconVerticalSolidList"/>
    <dgm:cxn modelId="{03B97B30-3231-42D3-85E5-9D5C32805467}" type="presParOf" srcId="{9EA398C1-3DD6-49B6-BC6C-7B4AF9698177}" destId="{E294E39C-19DA-45E1-929A-AC47560D3C13}" srcOrd="1" destOrd="0" presId="urn:microsoft.com/office/officeart/2018/2/layout/IconVerticalSolidList"/>
    <dgm:cxn modelId="{B5619AB4-AFC7-44D9-B8EF-91D9E0904B85}" type="presParOf" srcId="{9EA398C1-3DD6-49B6-BC6C-7B4AF9698177}" destId="{D0151342-F357-4892-8A6A-E8C18079745A}" srcOrd="2" destOrd="0" presId="urn:microsoft.com/office/officeart/2018/2/layout/IconVerticalSolidList"/>
    <dgm:cxn modelId="{5EDA6186-B4B4-499C-A1CA-AE470D05000C}" type="presParOf" srcId="{9EA398C1-3DD6-49B6-BC6C-7B4AF9698177}" destId="{C2ED7A54-EF0B-4726-BC71-AFF9BCF7C4A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E229575-2482-4568-8C8D-557D2487F7A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F8E37935-134C-48B6-AB47-7B03664BC4EB}">
      <dgm:prSet/>
      <dgm:spPr/>
      <dgm:t>
        <a:bodyPr/>
        <a:lstStyle/>
        <a:p>
          <a:r>
            <a:rPr lang="en-US"/>
            <a:t>Will stretch existing reserves another 3 years!</a:t>
          </a:r>
        </a:p>
      </dgm:t>
    </dgm:pt>
    <dgm:pt modelId="{F25F902C-CDE5-45FC-BE81-607D5A26F7C9}" type="parTrans" cxnId="{50BBECA7-021F-4D42-8893-B2625A46B0CA}">
      <dgm:prSet/>
      <dgm:spPr/>
      <dgm:t>
        <a:bodyPr/>
        <a:lstStyle/>
        <a:p>
          <a:endParaRPr lang="en-US"/>
        </a:p>
      </dgm:t>
    </dgm:pt>
    <dgm:pt modelId="{FBDD8FE5-8A3B-4157-B2F6-A979826F19E6}" type="sibTrans" cxnId="{50BBECA7-021F-4D42-8893-B2625A46B0CA}">
      <dgm:prSet/>
      <dgm:spPr/>
      <dgm:t>
        <a:bodyPr/>
        <a:lstStyle/>
        <a:p>
          <a:endParaRPr lang="en-US"/>
        </a:p>
      </dgm:t>
    </dgm:pt>
    <dgm:pt modelId="{5883F6B2-849A-4B2F-8C19-2BAE9B38863B}">
      <dgm:prSet/>
      <dgm:spPr/>
      <dgm:t>
        <a:bodyPr/>
        <a:lstStyle/>
        <a:p>
          <a:r>
            <a:rPr lang="en-US" dirty="0"/>
            <a:t>Revenue increases and expense cuts reduce the structural deficit to $278,289.00</a:t>
          </a:r>
        </a:p>
      </dgm:t>
    </dgm:pt>
    <dgm:pt modelId="{F99990CB-471A-4A59-A323-8AACE6E1F0E3}" type="parTrans" cxnId="{6E7A6BEB-6FD7-4008-A2FD-DB273C1CDD0C}">
      <dgm:prSet/>
      <dgm:spPr/>
      <dgm:t>
        <a:bodyPr/>
        <a:lstStyle/>
        <a:p>
          <a:endParaRPr lang="en-US"/>
        </a:p>
      </dgm:t>
    </dgm:pt>
    <dgm:pt modelId="{46A06071-5C73-4E26-B2D4-09A5D260C912}" type="sibTrans" cxnId="{6E7A6BEB-6FD7-4008-A2FD-DB273C1CDD0C}">
      <dgm:prSet/>
      <dgm:spPr/>
      <dgm:t>
        <a:bodyPr/>
        <a:lstStyle/>
        <a:p>
          <a:endParaRPr lang="en-US"/>
        </a:p>
      </dgm:t>
    </dgm:pt>
    <dgm:pt modelId="{53109492-DB5B-4EB2-B75F-C5AD08370BD3}" type="pres">
      <dgm:prSet presAssocID="{2E229575-2482-4568-8C8D-557D2487F7AC}" presName="root" presStyleCnt="0">
        <dgm:presLayoutVars>
          <dgm:dir/>
          <dgm:resizeHandles val="exact"/>
        </dgm:presLayoutVars>
      </dgm:prSet>
      <dgm:spPr/>
    </dgm:pt>
    <dgm:pt modelId="{14518590-26D2-4059-8879-17A1943CEE67}" type="pres">
      <dgm:prSet presAssocID="{F8E37935-134C-48B6-AB47-7B03664BC4EB}" presName="compNode" presStyleCnt="0"/>
      <dgm:spPr/>
    </dgm:pt>
    <dgm:pt modelId="{84898A94-2616-4EF2-BAB2-0B9F668AFCAB}" type="pres">
      <dgm:prSet presAssocID="{F8E37935-134C-48B6-AB47-7B03664BC4EB}" presName="bgRect" presStyleLbl="bgShp" presStyleIdx="0" presStyleCnt="2"/>
      <dgm:spPr/>
    </dgm:pt>
    <dgm:pt modelId="{C05A4E8B-A951-4D82-83AC-B2ACDFE90719}" type="pres">
      <dgm:prSet presAssocID="{F8E37935-134C-48B6-AB47-7B03664BC4EB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6553123E-ADF9-4168-B281-D01C342CC97D}" type="pres">
      <dgm:prSet presAssocID="{F8E37935-134C-48B6-AB47-7B03664BC4EB}" presName="spaceRect" presStyleCnt="0"/>
      <dgm:spPr/>
    </dgm:pt>
    <dgm:pt modelId="{0570ECAC-78E8-479C-AC72-E23FD6A634DD}" type="pres">
      <dgm:prSet presAssocID="{F8E37935-134C-48B6-AB47-7B03664BC4EB}" presName="parTx" presStyleLbl="revTx" presStyleIdx="0" presStyleCnt="2">
        <dgm:presLayoutVars>
          <dgm:chMax val="0"/>
          <dgm:chPref val="0"/>
        </dgm:presLayoutVars>
      </dgm:prSet>
      <dgm:spPr/>
    </dgm:pt>
    <dgm:pt modelId="{8EC452ED-3BA1-4729-8286-C05E8F523312}" type="pres">
      <dgm:prSet presAssocID="{FBDD8FE5-8A3B-4157-B2F6-A979826F19E6}" presName="sibTrans" presStyleCnt="0"/>
      <dgm:spPr/>
    </dgm:pt>
    <dgm:pt modelId="{A4CFF0CC-7105-42EA-883F-FEB9A774CC43}" type="pres">
      <dgm:prSet presAssocID="{5883F6B2-849A-4B2F-8C19-2BAE9B38863B}" presName="compNode" presStyleCnt="0"/>
      <dgm:spPr/>
    </dgm:pt>
    <dgm:pt modelId="{6462D76F-7788-4106-87E0-09C6DF1F151A}" type="pres">
      <dgm:prSet presAssocID="{5883F6B2-849A-4B2F-8C19-2BAE9B38863B}" presName="bgRect" presStyleLbl="bgShp" presStyleIdx="1" presStyleCnt="2"/>
      <dgm:spPr/>
    </dgm:pt>
    <dgm:pt modelId="{7A78BAE7-8727-4CDE-A1A9-EEFE9A7B01CB}" type="pres">
      <dgm:prSet presAssocID="{5883F6B2-849A-4B2F-8C19-2BAE9B38863B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E6D438D7-42EE-47CA-A788-6CA0A61F2D00}" type="pres">
      <dgm:prSet presAssocID="{5883F6B2-849A-4B2F-8C19-2BAE9B38863B}" presName="spaceRect" presStyleCnt="0"/>
      <dgm:spPr/>
    </dgm:pt>
    <dgm:pt modelId="{30FF6FDE-448A-4483-B676-A4C774C1E80E}" type="pres">
      <dgm:prSet presAssocID="{5883F6B2-849A-4B2F-8C19-2BAE9B38863B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01C04327-F7A3-49BC-8AD9-C26BAC4B83FF}" type="presOf" srcId="{5883F6B2-849A-4B2F-8C19-2BAE9B38863B}" destId="{30FF6FDE-448A-4483-B676-A4C774C1E80E}" srcOrd="0" destOrd="0" presId="urn:microsoft.com/office/officeart/2018/2/layout/IconVerticalSolidList"/>
    <dgm:cxn modelId="{A226A55F-F1BD-4B85-B223-46AE50480037}" type="presOf" srcId="{2E229575-2482-4568-8C8D-557D2487F7AC}" destId="{53109492-DB5B-4EB2-B75F-C5AD08370BD3}" srcOrd="0" destOrd="0" presId="urn:microsoft.com/office/officeart/2018/2/layout/IconVerticalSolidList"/>
    <dgm:cxn modelId="{50BBECA7-021F-4D42-8893-B2625A46B0CA}" srcId="{2E229575-2482-4568-8C8D-557D2487F7AC}" destId="{F8E37935-134C-48B6-AB47-7B03664BC4EB}" srcOrd="0" destOrd="0" parTransId="{F25F902C-CDE5-45FC-BE81-607D5A26F7C9}" sibTransId="{FBDD8FE5-8A3B-4157-B2F6-A979826F19E6}"/>
    <dgm:cxn modelId="{6E7A6BEB-6FD7-4008-A2FD-DB273C1CDD0C}" srcId="{2E229575-2482-4568-8C8D-557D2487F7AC}" destId="{5883F6B2-849A-4B2F-8C19-2BAE9B38863B}" srcOrd="1" destOrd="0" parTransId="{F99990CB-471A-4A59-A323-8AACE6E1F0E3}" sibTransId="{46A06071-5C73-4E26-B2D4-09A5D260C912}"/>
    <dgm:cxn modelId="{0757DAF1-E250-402C-A445-0ECB1C92AB69}" type="presOf" srcId="{F8E37935-134C-48B6-AB47-7B03664BC4EB}" destId="{0570ECAC-78E8-479C-AC72-E23FD6A634DD}" srcOrd="0" destOrd="0" presId="urn:microsoft.com/office/officeart/2018/2/layout/IconVerticalSolidList"/>
    <dgm:cxn modelId="{5283155F-9774-458A-BB17-23F2BB5AD845}" type="presParOf" srcId="{53109492-DB5B-4EB2-B75F-C5AD08370BD3}" destId="{14518590-26D2-4059-8879-17A1943CEE67}" srcOrd="0" destOrd="0" presId="urn:microsoft.com/office/officeart/2018/2/layout/IconVerticalSolidList"/>
    <dgm:cxn modelId="{CE80673C-83A9-478D-B927-0BF8EF2BC7E6}" type="presParOf" srcId="{14518590-26D2-4059-8879-17A1943CEE67}" destId="{84898A94-2616-4EF2-BAB2-0B9F668AFCAB}" srcOrd="0" destOrd="0" presId="urn:microsoft.com/office/officeart/2018/2/layout/IconVerticalSolidList"/>
    <dgm:cxn modelId="{83C168ED-2B6D-4803-8682-A3B681446FFC}" type="presParOf" srcId="{14518590-26D2-4059-8879-17A1943CEE67}" destId="{C05A4E8B-A951-4D82-83AC-B2ACDFE90719}" srcOrd="1" destOrd="0" presId="urn:microsoft.com/office/officeart/2018/2/layout/IconVerticalSolidList"/>
    <dgm:cxn modelId="{66954B40-0711-4D2E-8331-C3D492AA5070}" type="presParOf" srcId="{14518590-26D2-4059-8879-17A1943CEE67}" destId="{6553123E-ADF9-4168-B281-D01C342CC97D}" srcOrd="2" destOrd="0" presId="urn:microsoft.com/office/officeart/2018/2/layout/IconVerticalSolidList"/>
    <dgm:cxn modelId="{CDCA5558-1968-4B2F-94EC-8786C1EC4872}" type="presParOf" srcId="{14518590-26D2-4059-8879-17A1943CEE67}" destId="{0570ECAC-78E8-479C-AC72-E23FD6A634DD}" srcOrd="3" destOrd="0" presId="urn:microsoft.com/office/officeart/2018/2/layout/IconVerticalSolidList"/>
    <dgm:cxn modelId="{C392E479-C441-479E-8012-70D549D6F4C7}" type="presParOf" srcId="{53109492-DB5B-4EB2-B75F-C5AD08370BD3}" destId="{8EC452ED-3BA1-4729-8286-C05E8F523312}" srcOrd="1" destOrd="0" presId="urn:microsoft.com/office/officeart/2018/2/layout/IconVerticalSolidList"/>
    <dgm:cxn modelId="{E1984D79-DA50-49DE-BC36-42AE2CDFA658}" type="presParOf" srcId="{53109492-DB5B-4EB2-B75F-C5AD08370BD3}" destId="{A4CFF0CC-7105-42EA-883F-FEB9A774CC43}" srcOrd="2" destOrd="0" presId="urn:microsoft.com/office/officeart/2018/2/layout/IconVerticalSolidList"/>
    <dgm:cxn modelId="{BE8792DA-EBE1-46DF-8ED3-9A7316024794}" type="presParOf" srcId="{A4CFF0CC-7105-42EA-883F-FEB9A774CC43}" destId="{6462D76F-7788-4106-87E0-09C6DF1F151A}" srcOrd="0" destOrd="0" presId="urn:microsoft.com/office/officeart/2018/2/layout/IconVerticalSolidList"/>
    <dgm:cxn modelId="{D1F692B1-57F7-431A-B323-8127F8D311C1}" type="presParOf" srcId="{A4CFF0CC-7105-42EA-883F-FEB9A774CC43}" destId="{7A78BAE7-8727-4CDE-A1A9-EEFE9A7B01CB}" srcOrd="1" destOrd="0" presId="urn:microsoft.com/office/officeart/2018/2/layout/IconVerticalSolidList"/>
    <dgm:cxn modelId="{21CAAB0E-B169-4B34-B658-B8F777CDCECE}" type="presParOf" srcId="{A4CFF0CC-7105-42EA-883F-FEB9A774CC43}" destId="{E6D438D7-42EE-47CA-A788-6CA0A61F2D00}" srcOrd="2" destOrd="0" presId="urn:microsoft.com/office/officeart/2018/2/layout/IconVerticalSolidList"/>
    <dgm:cxn modelId="{2EC2F736-1B7F-47A6-96E8-179C2E2BF6E1}" type="presParOf" srcId="{A4CFF0CC-7105-42EA-883F-FEB9A774CC43}" destId="{30FF6FDE-448A-4483-B676-A4C774C1E80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45BE52-C066-AA4F-AA7A-4BBB807C6ADF}">
      <dsp:nvSpPr>
        <dsp:cNvPr id="0" name=""/>
        <dsp:cNvSpPr/>
      </dsp:nvSpPr>
      <dsp:spPr>
        <a:xfrm>
          <a:off x="0" y="42191"/>
          <a:ext cx="6755626" cy="16450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0" i="0" kern="1200" dirty="0"/>
            <a:t>Chase Slenker, </a:t>
          </a:r>
        </a:p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0" i="0" kern="1200" dirty="0"/>
            <a:t>SGA VP of Finance</a:t>
          </a:r>
          <a:endParaRPr lang="en-US" sz="3800" kern="1200" dirty="0"/>
        </a:p>
      </dsp:txBody>
      <dsp:txXfrm>
        <a:off x="80303" y="122494"/>
        <a:ext cx="6595020" cy="1484414"/>
      </dsp:txXfrm>
    </dsp:sp>
    <dsp:sp modelId="{2BFB2C2D-0412-3F49-9945-A21B4810108E}">
      <dsp:nvSpPr>
        <dsp:cNvPr id="0" name=""/>
        <dsp:cNvSpPr/>
      </dsp:nvSpPr>
      <dsp:spPr>
        <a:xfrm>
          <a:off x="0" y="1801367"/>
          <a:ext cx="6755626" cy="164502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0" i="0" kern="1200" dirty="0"/>
            <a:t>Kay </a:t>
          </a:r>
          <a:r>
            <a:rPr lang="en-US" sz="3800" b="0" i="0" kern="1200" dirty="0" err="1"/>
            <a:t>Stottlemyer</a:t>
          </a:r>
          <a:r>
            <a:rPr lang="en-US" sz="3800" b="0" i="0" kern="1200" dirty="0"/>
            <a:t>, </a:t>
          </a:r>
        </a:p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0" i="0" kern="1200" dirty="0"/>
            <a:t>SUSSI Staff Accountant</a:t>
          </a:r>
          <a:endParaRPr lang="en-US" sz="3800" kern="1200" dirty="0"/>
        </a:p>
      </dsp:txBody>
      <dsp:txXfrm>
        <a:off x="80303" y="1881670"/>
        <a:ext cx="6595020" cy="14844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FB4705-CC91-489D-AC01-8CF3CB668C5E}">
      <dsp:nvSpPr>
        <dsp:cNvPr id="0" name=""/>
        <dsp:cNvSpPr/>
      </dsp:nvSpPr>
      <dsp:spPr>
        <a:xfrm>
          <a:off x="1878194" y="490460"/>
          <a:ext cx="37965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9656" y="45720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057765" y="534129"/>
        <a:ext cx="20512" cy="4102"/>
      </dsp:txXfrm>
    </dsp:sp>
    <dsp:sp modelId="{0102F9BE-1929-4811-81F9-4CFF58DC277A}">
      <dsp:nvSpPr>
        <dsp:cNvPr id="0" name=""/>
        <dsp:cNvSpPr/>
      </dsp:nvSpPr>
      <dsp:spPr>
        <a:xfrm>
          <a:off x="96271" y="1064"/>
          <a:ext cx="1783722" cy="107023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404" tIns="91746" rIns="87404" bIns="9174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2012-2013 - $240 ($20/credit) Undergraduate + $14/credit Graduate</a:t>
          </a:r>
        </a:p>
      </dsp:txBody>
      <dsp:txXfrm>
        <a:off x="96271" y="1064"/>
        <a:ext cx="1783722" cy="1070233"/>
      </dsp:txXfrm>
    </dsp:sp>
    <dsp:sp modelId="{93B0FF17-5136-430B-A552-4D85FDB84086}">
      <dsp:nvSpPr>
        <dsp:cNvPr id="0" name=""/>
        <dsp:cNvSpPr/>
      </dsp:nvSpPr>
      <dsp:spPr>
        <a:xfrm>
          <a:off x="4072173" y="490460"/>
          <a:ext cx="37965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9656" y="45720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251745" y="534129"/>
        <a:ext cx="20512" cy="4102"/>
      </dsp:txXfrm>
    </dsp:sp>
    <dsp:sp modelId="{9E3A0028-F548-45CC-B221-EDC98D80F76C}">
      <dsp:nvSpPr>
        <dsp:cNvPr id="0" name=""/>
        <dsp:cNvSpPr/>
      </dsp:nvSpPr>
      <dsp:spPr>
        <a:xfrm>
          <a:off x="2290250" y="1064"/>
          <a:ext cx="1783722" cy="107023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404" tIns="91746" rIns="87404" bIns="9174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2013-2014 - $255 ($21/credit) Undergraduate + $15/credit Graduate</a:t>
          </a:r>
        </a:p>
      </dsp:txBody>
      <dsp:txXfrm>
        <a:off x="2290250" y="1064"/>
        <a:ext cx="1783722" cy="1070233"/>
      </dsp:txXfrm>
    </dsp:sp>
    <dsp:sp modelId="{81E7718F-A355-46B6-9AB0-767FDC890508}">
      <dsp:nvSpPr>
        <dsp:cNvPr id="0" name=""/>
        <dsp:cNvSpPr/>
      </dsp:nvSpPr>
      <dsp:spPr>
        <a:xfrm>
          <a:off x="988132" y="1069497"/>
          <a:ext cx="4387958" cy="379656"/>
        </a:xfrm>
        <a:custGeom>
          <a:avLst/>
          <a:gdLst/>
          <a:ahLst/>
          <a:cxnLst/>
          <a:rect l="0" t="0" r="0" b="0"/>
          <a:pathLst>
            <a:path>
              <a:moveTo>
                <a:pt x="4387958" y="0"/>
              </a:moveTo>
              <a:lnTo>
                <a:pt x="4387958" y="206928"/>
              </a:lnTo>
              <a:lnTo>
                <a:pt x="0" y="206928"/>
              </a:lnTo>
              <a:lnTo>
                <a:pt x="0" y="379656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71934" y="1257274"/>
        <a:ext cx="220354" cy="4102"/>
      </dsp:txXfrm>
    </dsp:sp>
    <dsp:sp modelId="{EA2CFFB6-6F59-45FD-81DC-2F9B125CA32D}">
      <dsp:nvSpPr>
        <dsp:cNvPr id="0" name=""/>
        <dsp:cNvSpPr/>
      </dsp:nvSpPr>
      <dsp:spPr>
        <a:xfrm>
          <a:off x="4484229" y="1064"/>
          <a:ext cx="1783722" cy="107023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404" tIns="91746" rIns="87404" bIns="9174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2014-2015 - $264 ($22/credit) Undergraduate + $16/credit Graduate</a:t>
          </a:r>
        </a:p>
      </dsp:txBody>
      <dsp:txXfrm>
        <a:off x="4484229" y="1064"/>
        <a:ext cx="1783722" cy="1070233"/>
      </dsp:txXfrm>
    </dsp:sp>
    <dsp:sp modelId="{687F573C-64EC-4225-B27F-013BDAF26729}">
      <dsp:nvSpPr>
        <dsp:cNvPr id="0" name=""/>
        <dsp:cNvSpPr/>
      </dsp:nvSpPr>
      <dsp:spPr>
        <a:xfrm>
          <a:off x="1878194" y="1970950"/>
          <a:ext cx="37965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9656" y="45720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057765" y="2014619"/>
        <a:ext cx="20512" cy="4102"/>
      </dsp:txXfrm>
    </dsp:sp>
    <dsp:sp modelId="{43A482D5-8708-465D-8D12-19F4DE48F849}">
      <dsp:nvSpPr>
        <dsp:cNvPr id="0" name=""/>
        <dsp:cNvSpPr/>
      </dsp:nvSpPr>
      <dsp:spPr>
        <a:xfrm>
          <a:off x="96271" y="1481554"/>
          <a:ext cx="1783722" cy="107023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404" tIns="91746" rIns="87404" bIns="9174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2015-2016 - $264 ($22/credit) Undergraduate + $16/credit Graduate </a:t>
          </a:r>
        </a:p>
      </dsp:txBody>
      <dsp:txXfrm>
        <a:off x="96271" y="1481554"/>
        <a:ext cx="1783722" cy="1070233"/>
      </dsp:txXfrm>
    </dsp:sp>
    <dsp:sp modelId="{E919988B-CEDB-498A-BF79-0FFAD2B3328E}">
      <dsp:nvSpPr>
        <dsp:cNvPr id="0" name=""/>
        <dsp:cNvSpPr/>
      </dsp:nvSpPr>
      <dsp:spPr>
        <a:xfrm>
          <a:off x="4072173" y="1970950"/>
          <a:ext cx="37965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9656" y="45720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251745" y="2014619"/>
        <a:ext cx="20512" cy="4102"/>
      </dsp:txXfrm>
    </dsp:sp>
    <dsp:sp modelId="{9C683D3E-93B0-45CF-888F-EF52835E2052}">
      <dsp:nvSpPr>
        <dsp:cNvPr id="0" name=""/>
        <dsp:cNvSpPr/>
      </dsp:nvSpPr>
      <dsp:spPr>
        <a:xfrm>
          <a:off x="2290250" y="1481554"/>
          <a:ext cx="1783722" cy="107023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404" tIns="91746" rIns="87404" bIns="9174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2016-2017 - $272 ($23/credit) Undergraduate + $16/credit Graduate</a:t>
          </a:r>
        </a:p>
      </dsp:txBody>
      <dsp:txXfrm>
        <a:off x="2290250" y="1481554"/>
        <a:ext cx="1783722" cy="1070233"/>
      </dsp:txXfrm>
    </dsp:sp>
    <dsp:sp modelId="{5667F002-5C67-401C-A7A7-E49069A4C919}">
      <dsp:nvSpPr>
        <dsp:cNvPr id="0" name=""/>
        <dsp:cNvSpPr/>
      </dsp:nvSpPr>
      <dsp:spPr>
        <a:xfrm>
          <a:off x="988132" y="2549987"/>
          <a:ext cx="4387958" cy="379656"/>
        </a:xfrm>
        <a:custGeom>
          <a:avLst/>
          <a:gdLst/>
          <a:ahLst/>
          <a:cxnLst/>
          <a:rect l="0" t="0" r="0" b="0"/>
          <a:pathLst>
            <a:path>
              <a:moveTo>
                <a:pt x="4387958" y="0"/>
              </a:moveTo>
              <a:lnTo>
                <a:pt x="4387958" y="206928"/>
              </a:lnTo>
              <a:lnTo>
                <a:pt x="0" y="206928"/>
              </a:lnTo>
              <a:lnTo>
                <a:pt x="0" y="379656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71934" y="2737764"/>
        <a:ext cx="220354" cy="4102"/>
      </dsp:txXfrm>
    </dsp:sp>
    <dsp:sp modelId="{1E958D81-2EEF-431E-B4EA-50C7B70C489D}">
      <dsp:nvSpPr>
        <dsp:cNvPr id="0" name=""/>
        <dsp:cNvSpPr/>
      </dsp:nvSpPr>
      <dsp:spPr>
        <a:xfrm>
          <a:off x="4484229" y="1481554"/>
          <a:ext cx="1783722" cy="107023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404" tIns="91746" rIns="87404" bIns="9174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2017-2018 - $272 ($23/credit) Undergraduate</a:t>
          </a:r>
        </a:p>
      </dsp:txBody>
      <dsp:txXfrm>
        <a:off x="4484229" y="1481554"/>
        <a:ext cx="1783722" cy="1070233"/>
      </dsp:txXfrm>
    </dsp:sp>
    <dsp:sp modelId="{EC53BFF1-8CAA-4B9A-A5F4-68A4FDCBB46E}">
      <dsp:nvSpPr>
        <dsp:cNvPr id="0" name=""/>
        <dsp:cNvSpPr/>
      </dsp:nvSpPr>
      <dsp:spPr>
        <a:xfrm>
          <a:off x="1878194" y="3451441"/>
          <a:ext cx="37965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9656" y="45720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057765" y="3495109"/>
        <a:ext cx="20512" cy="4102"/>
      </dsp:txXfrm>
    </dsp:sp>
    <dsp:sp modelId="{D6334F28-C86C-417C-9DBA-F7ABA1EE94CD}">
      <dsp:nvSpPr>
        <dsp:cNvPr id="0" name=""/>
        <dsp:cNvSpPr/>
      </dsp:nvSpPr>
      <dsp:spPr>
        <a:xfrm>
          <a:off x="96271" y="2962044"/>
          <a:ext cx="1783722" cy="107023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404" tIns="91746" rIns="87404" bIns="9174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2018-2019 - $272 ($23/credit) Undergraduate</a:t>
          </a:r>
        </a:p>
      </dsp:txBody>
      <dsp:txXfrm>
        <a:off x="96271" y="2962044"/>
        <a:ext cx="1783722" cy="1070233"/>
      </dsp:txXfrm>
    </dsp:sp>
    <dsp:sp modelId="{0BFDBA22-C644-452E-861E-E4C3EA96FE23}">
      <dsp:nvSpPr>
        <dsp:cNvPr id="0" name=""/>
        <dsp:cNvSpPr/>
      </dsp:nvSpPr>
      <dsp:spPr>
        <a:xfrm>
          <a:off x="4072173" y="3451441"/>
          <a:ext cx="37965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9656" y="45720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251745" y="3495109"/>
        <a:ext cx="20512" cy="4102"/>
      </dsp:txXfrm>
    </dsp:sp>
    <dsp:sp modelId="{2E1AADC2-6EAB-4555-BE79-64ED8B2075E9}">
      <dsp:nvSpPr>
        <dsp:cNvPr id="0" name=""/>
        <dsp:cNvSpPr/>
      </dsp:nvSpPr>
      <dsp:spPr>
        <a:xfrm>
          <a:off x="2290250" y="2962044"/>
          <a:ext cx="1783722" cy="107023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404" tIns="91746" rIns="87404" bIns="9174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2019-2020 - $272 ($23/credit) Undergraduate</a:t>
          </a:r>
        </a:p>
      </dsp:txBody>
      <dsp:txXfrm>
        <a:off x="2290250" y="2962044"/>
        <a:ext cx="1783722" cy="1070233"/>
      </dsp:txXfrm>
    </dsp:sp>
    <dsp:sp modelId="{730B8955-F8FA-43D3-AE47-7E4D907B2BC5}">
      <dsp:nvSpPr>
        <dsp:cNvPr id="0" name=""/>
        <dsp:cNvSpPr/>
      </dsp:nvSpPr>
      <dsp:spPr>
        <a:xfrm>
          <a:off x="988132" y="4030477"/>
          <a:ext cx="4387958" cy="379656"/>
        </a:xfrm>
        <a:custGeom>
          <a:avLst/>
          <a:gdLst/>
          <a:ahLst/>
          <a:cxnLst/>
          <a:rect l="0" t="0" r="0" b="0"/>
          <a:pathLst>
            <a:path>
              <a:moveTo>
                <a:pt x="4387958" y="0"/>
              </a:moveTo>
              <a:lnTo>
                <a:pt x="4387958" y="206928"/>
              </a:lnTo>
              <a:lnTo>
                <a:pt x="0" y="206928"/>
              </a:lnTo>
              <a:lnTo>
                <a:pt x="0" y="379656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71934" y="4218254"/>
        <a:ext cx="220354" cy="4102"/>
      </dsp:txXfrm>
    </dsp:sp>
    <dsp:sp modelId="{C976CE39-37B0-4732-B95B-42B97C42FD3A}">
      <dsp:nvSpPr>
        <dsp:cNvPr id="0" name=""/>
        <dsp:cNvSpPr/>
      </dsp:nvSpPr>
      <dsp:spPr>
        <a:xfrm>
          <a:off x="4484229" y="2962044"/>
          <a:ext cx="1783722" cy="107023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404" tIns="91746" rIns="87404" bIns="9174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2020-2021 - $272 ($23/credit) Undergraduate</a:t>
          </a:r>
        </a:p>
      </dsp:txBody>
      <dsp:txXfrm>
        <a:off x="4484229" y="2962044"/>
        <a:ext cx="1783722" cy="1070233"/>
      </dsp:txXfrm>
    </dsp:sp>
    <dsp:sp modelId="{436CA63B-BB1D-4620-BF78-68D7D12351E0}">
      <dsp:nvSpPr>
        <dsp:cNvPr id="0" name=""/>
        <dsp:cNvSpPr/>
      </dsp:nvSpPr>
      <dsp:spPr>
        <a:xfrm>
          <a:off x="96271" y="4442534"/>
          <a:ext cx="1783722" cy="107023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404" tIns="91746" rIns="87404" bIns="9174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2021-2022 - $272 ($23/credit) Undergraduate</a:t>
          </a:r>
        </a:p>
      </dsp:txBody>
      <dsp:txXfrm>
        <a:off x="96271" y="4442534"/>
        <a:ext cx="1783722" cy="10702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22A9FF-07A2-4986-8261-C784EEA83858}">
      <dsp:nvSpPr>
        <dsp:cNvPr id="0" name=""/>
        <dsp:cNvSpPr/>
      </dsp:nvSpPr>
      <dsp:spPr>
        <a:xfrm>
          <a:off x="0" y="958220"/>
          <a:ext cx="6588691" cy="176902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047C61-2EC7-4DD6-A129-17FEF3E2695A}">
      <dsp:nvSpPr>
        <dsp:cNvPr id="0" name=""/>
        <dsp:cNvSpPr/>
      </dsp:nvSpPr>
      <dsp:spPr>
        <a:xfrm>
          <a:off x="535129" y="1356250"/>
          <a:ext cx="972962" cy="9729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C8EA90-6F66-4CB3-A138-1C77A92D97A2}">
      <dsp:nvSpPr>
        <dsp:cNvPr id="0" name=""/>
        <dsp:cNvSpPr/>
      </dsp:nvSpPr>
      <dsp:spPr>
        <a:xfrm>
          <a:off x="2043221" y="958220"/>
          <a:ext cx="4545469" cy="1769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7222" tIns="187222" rIns="187222" bIns="187222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Expansion to graduate students will reduce excessive expense cuts</a:t>
          </a:r>
        </a:p>
      </dsp:txBody>
      <dsp:txXfrm>
        <a:off x="2043221" y="958220"/>
        <a:ext cx="4545469" cy="1769022"/>
      </dsp:txXfrm>
    </dsp:sp>
    <dsp:sp modelId="{CEE15BBD-29E6-4938-804F-69C828DF3F38}">
      <dsp:nvSpPr>
        <dsp:cNvPr id="0" name=""/>
        <dsp:cNvSpPr/>
      </dsp:nvSpPr>
      <dsp:spPr>
        <a:xfrm>
          <a:off x="0" y="3169499"/>
          <a:ext cx="6588691" cy="176902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EC4048-E58F-4153-85F6-817A79198C28}">
      <dsp:nvSpPr>
        <dsp:cNvPr id="0" name=""/>
        <dsp:cNvSpPr/>
      </dsp:nvSpPr>
      <dsp:spPr>
        <a:xfrm>
          <a:off x="535129" y="3567529"/>
          <a:ext cx="972962" cy="9729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B3E4A3-8547-4EB3-9459-1C7F5AEFC538}">
      <dsp:nvSpPr>
        <dsp:cNvPr id="0" name=""/>
        <dsp:cNvSpPr/>
      </dsp:nvSpPr>
      <dsp:spPr>
        <a:xfrm>
          <a:off x="2043221" y="3169499"/>
          <a:ext cx="4545469" cy="1769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7222" tIns="187222" rIns="187222" bIns="187222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Student’s slight increase in activity fee preserves a similar student experience </a:t>
          </a:r>
        </a:p>
      </dsp:txBody>
      <dsp:txXfrm>
        <a:off x="2043221" y="3169499"/>
        <a:ext cx="4545469" cy="17690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9D754A-85BE-4838-A0FE-B2A50CA806EC}">
      <dsp:nvSpPr>
        <dsp:cNvPr id="0" name=""/>
        <dsp:cNvSpPr/>
      </dsp:nvSpPr>
      <dsp:spPr>
        <a:xfrm>
          <a:off x="0" y="958220"/>
          <a:ext cx="6588691" cy="176902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407750-2796-4B33-B26E-B9DF18A05A3F}">
      <dsp:nvSpPr>
        <dsp:cNvPr id="0" name=""/>
        <dsp:cNvSpPr/>
      </dsp:nvSpPr>
      <dsp:spPr>
        <a:xfrm>
          <a:off x="535129" y="1356250"/>
          <a:ext cx="972962" cy="9729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10903F-9D84-4515-B41C-F8BB724C4CE8}">
      <dsp:nvSpPr>
        <dsp:cNvPr id="0" name=""/>
        <dsp:cNvSpPr/>
      </dsp:nvSpPr>
      <dsp:spPr>
        <a:xfrm>
          <a:off x="2043221" y="958220"/>
          <a:ext cx="4545469" cy="1769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7222" tIns="187222" rIns="187222" bIns="187222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Still preserves a similar SU student experience</a:t>
          </a:r>
        </a:p>
      </dsp:txBody>
      <dsp:txXfrm>
        <a:off x="2043221" y="958220"/>
        <a:ext cx="4545469" cy="1769022"/>
      </dsp:txXfrm>
    </dsp:sp>
    <dsp:sp modelId="{8CAC0E7C-8A2E-4AF6-86AD-F5DEEB5C3C6A}">
      <dsp:nvSpPr>
        <dsp:cNvPr id="0" name=""/>
        <dsp:cNvSpPr/>
      </dsp:nvSpPr>
      <dsp:spPr>
        <a:xfrm>
          <a:off x="0" y="3169499"/>
          <a:ext cx="6588691" cy="176902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94E39C-19DA-45E1-929A-AC47560D3C13}">
      <dsp:nvSpPr>
        <dsp:cNvPr id="0" name=""/>
        <dsp:cNvSpPr/>
      </dsp:nvSpPr>
      <dsp:spPr>
        <a:xfrm>
          <a:off x="535129" y="3567529"/>
          <a:ext cx="972962" cy="9729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ED7A54-EF0B-4726-BC71-AFF9BCF7C4A0}">
      <dsp:nvSpPr>
        <dsp:cNvPr id="0" name=""/>
        <dsp:cNvSpPr/>
      </dsp:nvSpPr>
      <dsp:spPr>
        <a:xfrm>
          <a:off x="2043221" y="3169499"/>
          <a:ext cx="4545469" cy="1769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7222" tIns="187222" rIns="187222" bIns="187222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Equitably and efficiently distributes existing funds</a:t>
          </a:r>
        </a:p>
      </dsp:txBody>
      <dsp:txXfrm>
        <a:off x="2043221" y="3169499"/>
        <a:ext cx="4545469" cy="176902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898A94-2616-4EF2-BAB2-0B9F668AFCAB}">
      <dsp:nvSpPr>
        <dsp:cNvPr id="0" name=""/>
        <dsp:cNvSpPr/>
      </dsp:nvSpPr>
      <dsp:spPr>
        <a:xfrm>
          <a:off x="0" y="958220"/>
          <a:ext cx="6588691" cy="176902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5A4E8B-A951-4D82-83AC-B2ACDFE90719}">
      <dsp:nvSpPr>
        <dsp:cNvPr id="0" name=""/>
        <dsp:cNvSpPr/>
      </dsp:nvSpPr>
      <dsp:spPr>
        <a:xfrm>
          <a:off x="535129" y="1356250"/>
          <a:ext cx="972962" cy="9729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70ECAC-78E8-479C-AC72-E23FD6A634DD}">
      <dsp:nvSpPr>
        <dsp:cNvPr id="0" name=""/>
        <dsp:cNvSpPr/>
      </dsp:nvSpPr>
      <dsp:spPr>
        <a:xfrm>
          <a:off x="2043221" y="958220"/>
          <a:ext cx="4545469" cy="1769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7222" tIns="187222" rIns="187222" bIns="187222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Will stretch existing reserves another 3 years!</a:t>
          </a:r>
        </a:p>
      </dsp:txBody>
      <dsp:txXfrm>
        <a:off x="2043221" y="958220"/>
        <a:ext cx="4545469" cy="1769022"/>
      </dsp:txXfrm>
    </dsp:sp>
    <dsp:sp modelId="{6462D76F-7788-4106-87E0-09C6DF1F151A}">
      <dsp:nvSpPr>
        <dsp:cNvPr id="0" name=""/>
        <dsp:cNvSpPr/>
      </dsp:nvSpPr>
      <dsp:spPr>
        <a:xfrm>
          <a:off x="0" y="3169499"/>
          <a:ext cx="6588691" cy="176902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78BAE7-8727-4CDE-A1A9-EEFE9A7B01CB}">
      <dsp:nvSpPr>
        <dsp:cNvPr id="0" name=""/>
        <dsp:cNvSpPr/>
      </dsp:nvSpPr>
      <dsp:spPr>
        <a:xfrm>
          <a:off x="535129" y="3567529"/>
          <a:ext cx="972962" cy="9729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FF6FDE-448A-4483-B676-A4C774C1E80E}">
      <dsp:nvSpPr>
        <dsp:cNvPr id="0" name=""/>
        <dsp:cNvSpPr/>
      </dsp:nvSpPr>
      <dsp:spPr>
        <a:xfrm>
          <a:off x="2043221" y="3169499"/>
          <a:ext cx="4545469" cy="1769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7222" tIns="187222" rIns="187222" bIns="187222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Revenue increases and expense cuts reduce the structural deficit to $278,289.00</a:t>
          </a:r>
        </a:p>
      </dsp:txBody>
      <dsp:txXfrm>
        <a:off x="2043221" y="3169499"/>
        <a:ext cx="4545469" cy="17690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1727"/>
          </a:xfrm>
          <a:prstGeom prst="rect">
            <a:avLst/>
          </a:prstGeom>
        </p:spPr>
        <p:txBody>
          <a:bodyPr vert="horz" lIns="96639" tIns="48320" rIns="96639" bIns="483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1"/>
            <a:ext cx="3169920" cy="481727"/>
          </a:xfrm>
          <a:prstGeom prst="rect">
            <a:avLst/>
          </a:prstGeom>
        </p:spPr>
        <p:txBody>
          <a:bodyPr vert="horz" lIns="96639" tIns="48320" rIns="96639" bIns="48320" rtlCol="0"/>
          <a:lstStyle>
            <a:lvl1pPr algn="r">
              <a:defRPr sz="1200"/>
            </a:lvl1pPr>
          </a:lstStyle>
          <a:p>
            <a:fld id="{94FA3E3D-B01E-4BB3-8826-F8A9B387C911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9" tIns="48320" rIns="96639" bIns="483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39" tIns="48320" rIns="96639" bIns="483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6"/>
            <a:ext cx="3169920" cy="481726"/>
          </a:xfrm>
          <a:prstGeom prst="rect">
            <a:avLst/>
          </a:prstGeom>
        </p:spPr>
        <p:txBody>
          <a:bodyPr vert="horz" lIns="96639" tIns="48320" rIns="96639" bIns="483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6"/>
            <a:ext cx="3169920" cy="481726"/>
          </a:xfrm>
          <a:prstGeom prst="rect">
            <a:avLst/>
          </a:prstGeom>
        </p:spPr>
        <p:txBody>
          <a:bodyPr vert="horz" lIns="96639" tIns="48320" rIns="96639" bIns="48320" rtlCol="0" anchor="b"/>
          <a:lstStyle>
            <a:lvl1pPr algn="r">
              <a:defRPr sz="1200"/>
            </a:lvl1pPr>
          </a:lstStyle>
          <a:p>
            <a:fld id="{B08E413B-D12C-4881-87DF-29CDE5EF9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625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E413B-D12C-4881-87DF-29CDE5EF96A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477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E413B-D12C-4881-87DF-29CDE5EF96A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163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E413B-D12C-4881-87DF-29CDE5EF96A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710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E413B-D12C-4881-87DF-29CDE5EF96A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354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E413B-D12C-4881-87DF-29CDE5EF96A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692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E413B-D12C-4881-87DF-29CDE5EF96A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88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E413B-D12C-4881-87DF-29CDE5EF96A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170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59444" y="3027971"/>
            <a:ext cx="4978908" cy="1650381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r">
              <a:buNone/>
              <a:defRPr sz="2100" b="0" i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US" dirty="0"/>
              <a:t>Sub-topic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386470" y="549946"/>
            <a:ext cx="7251882" cy="2386584"/>
          </a:xfrm>
          <a:prstGeom prst="rect">
            <a:avLst/>
          </a:prstGeom>
          <a:ln>
            <a:noFill/>
          </a:ln>
        </p:spPr>
        <p:txBody>
          <a:bodyPr lIns="0" anchor="b" anchorCtr="0">
            <a:normAutofit/>
          </a:bodyPr>
          <a:lstStyle>
            <a:lvl1pPr algn="r">
              <a:lnSpc>
                <a:spcPts val="4350"/>
              </a:lnSpc>
              <a:defRPr sz="5000" b="1" i="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859829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0" y="848139"/>
            <a:ext cx="12192000" cy="60098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  <a:p>
            <a:r>
              <a:rPr lang="en-US" dirty="0"/>
              <a:t>Drag picture to placeholder or click icon to add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2"/>
            <a:ext cx="12192000" cy="130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84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art Placeholder 2"/>
          <p:cNvSpPr>
            <a:spLocks noGrp="1"/>
          </p:cNvSpPr>
          <p:nvPr>
            <p:ph type="chart" sz="quarter" idx="16"/>
          </p:nvPr>
        </p:nvSpPr>
        <p:spPr>
          <a:xfrm>
            <a:off x="5313408" y="1320800"/>
            <a:ext cx="4791075" cy="446563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none"/>
        </p:style>
        <p:txBody>
          <a:bodyPr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  <a:p>
            <a:r>
              <a:rPr lang="en-US" dirty="0"/>
              <a:t>Drag chart to placeholder or click icon to add chart</a:t>
            </a:r>
          </a:p>
          <a:p>
            <a:endParaRPr lang="en-US" dirty="0"/>
          </a:p>
        </p:txBody>
      </p:sp>
      <p:sp>
        <p:nvSpPr>
          <p:cNvPr id="3" name="Title 3"/>
          <p:cNvSpPr>
            <a:spLocks noGrp="1"/>
          </p:cNvSpPr>
          <p:nvPr>
            <p:ph type="title" hasCustomPrompt="1"/>
          </p:nvPr>
        </p:nvSpPr>
        <p:spPr>
          <a:xfrm>
            <a:off x="1916269" y="1371600"/>
            <a:ext cx="3201490" cy="71608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27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916270" y="2194560"/>
            <a:ext cx="3001899" cy="27683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950"/>
              </a:lnSpc>
              <a:buNone/>
              <a:defRPr sz="1350" b="0" i="0" spc="-38" baseline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, in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a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magna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and libero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Integer a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ante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836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59443" y="3929309"/>
            <a:ext cx="4978908" cy="1650381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r">
              <a:buNone/>
              <a:defRPr sz="2100" b="0" i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659443" y="1451284"/>
            <a:ext cx="4978908" cy="2386584"/>
          </a:xfrm>
          <a:prstGeom prst="rect">
            <a:avLst/>
          </a:prstGeom>
          <a:ln>
            <a:noFill/>
          </a:ln>
        </p:spPr>
        <p:txBody>
          <a:bodyPr lIns="0" anchor="b" anchorCtr="0">
            <a:normAutofit/>
          </a:bodyPr>
          <a:lstStyle>
            <a:lvl1pPr algn="r">
              <a:lnSpc>
                <a:spcPts val="4350"/>
              </a:lnSpc>
              <a:defRPr sz="5000" b="1" i="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Divider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</p:spTree>
    <p:extLst>
      <p:ext uri="{BB962C8B-B14F-4D97-AF65-F5344CB8AC3E}">
        <p14:creationId xmlns:p14="http://schemas.microsoft.com/office/powerpoint/2010/main" val="1536932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8515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920240" y="2194560"/>
            <a:ext cx="4802124" cy="37904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950"/>
              </a:lnSpc>
              <a:buNone/>
              <a:defRPr sz="1350" b="0" i="0" spc="-38" baseline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Em </a:t>
            </a:r>
            <a:r>
              <a:rPr lang="en-US" dirty="0" err="1"/>
              <a:t>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, in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a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magna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libero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Integer a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ante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.</a:t>
            </a:r>
          </a:p>
        </p:txBody>
      </p:sp>
      <p:sp>
        <p:nvSpPr>
          <p:cNvPr id="9" name="Title 3"/>
          <p:cNvSpPr>
            <a:spLocks noGrp="1"/>
          </p:cNvSpPr>
          <p:nvPr>
            <p:ph type="title" hasCustomPrompt="1"/>
          </p:nvPr>
        </p:nvSpPr>
        <p:spPr>
          <a:xfrm>
            <a:off x="1920240" y="1371600"/>
            <a:ext cx="7886700" cy="71608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27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423238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920240" y="2194560"/>
            <a:ext cx="3134815" cy="35114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950"/>
              </a:lnSpc>
              <a:buNone/>
              <a:defRPr sz="1350" b="0" i="0" spc="-38" baseline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, in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a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magna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libero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Integer a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ante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 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5248010" y="2194560"/>
            <a:ext cx="3134815" cy="35114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950"/>
              </a:lnSpc>
              <a:buNone/>
              <a:defRPr sz="1350" b="0" i="0" spc="-38" baseline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vitae dolor </a:t>
            </a:r>
            <a:r>
              <a:rPr lang="en-US" dirty="0" err="1"/>
              <a:t>euismod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. In </a:t>
            </a:r>
            <a:r>
              <a:rPr lang="en-US" dirty="0" err="1"/>
              <a:t>ornare</a:t>
            </a:r>
            <a:r>
              <a:rPr lang="en-US" dirty="0"/>
              <a:t> convallis </a:t>
            </a:r>
            <a:r>
              <a:rPr lang="en-US" dirty="0" err="1"/>
              <a:t>velit</a:t>
            </a:r>
            <a:r>
              <a:rPr lang="en-US" dirty="0"/>
              <a:t> vitae cursus. Integer </a:t>
            </a:r>
            <a:r>
              <a:rPr lang="en-US" dirty="0" err="1"/>
              <a:t>egestas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mi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</a:t>
            </a:r>
          </a:p>
        </p:txBody>
      </p:sp>
      <p:sp>
        <p:nvSpPr>
          <p:cNvPr id="12" name="Title 3"/>
          <p:cNvSpPr>
            <a:spLocks noGrp="1"/>
          </p:cNvSpPr>
          <p:nvPr>
            <p:ph type="title" hasCustomPrompt="1"/>
          </p:nvPr>
        </p:nvSpPr>
        <p:spPr>
          <a:xfrm>
            <a:off x="1920240" y="1371600"/>
            <a:ext cx="7886700" cy="71608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27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690558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920240" y="2194560"/>
            <a:ext cx="6418318" cy="3732425"/>
          </a:xfrm>
          <a:prstGeom prst="rect">
            <a:avLst/>
          </a:prstGeom>
        </p:spPr>
        <p:txBody>
          <a:bodyPr lIns="182880" rIns="182880">
            <a:noAutofit/>
          </a:bodyPr>
          <a:lstStyle>
            <a:lvl1pPr marL="342900" marR="0" indent="-304800" algn="l" defTabSz="685800" rtl="0" eaLnBrk="1" fontAlgn="auto" latinLnBrk="0" hangingPunct="1">
              <a:lnSpc>
                <a:spcPts val="1950"/>
              </a:lnSpc>
              <a:spcBef>
                <a:spcPts val="750"/>
              </a:spcBef>
              <a:spcAft>
                <a:spcPts val="0"/>
              </a:spcAft>
              <a:buClr>
                <a:srgbClr val="005BBB"/>
              </a:buClr>
              <a:buSzPct val="109000"/>
              <a:buFont typeface="Arial" charset="0"/>
              <a:buChar char="•"/>
              <a:tabLst/>
              <a:defRPr sz="1500" b="0" i="0" spc="-38" baseline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r>
              <a:rPr lang="en-US" dirty="0" err="1"/>
              <a:t>Quisque</a:t>
            </a:r>
            <a:r>
              <a:rPr lang="en-US" dirty="0"/>
              <a:t> ac </a:t>
            </a:r>
            <a:r>
              <a:rPr lang="en-US" dirty="0" err="1"/>
              <a:t>orci</a:t>
            </a:r>
            <a:r>
              <a:rPr lang="en-US" dirty="0"/>
              <a:t> in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.</a:t>
            </a:r>
          </a:p>
          <a:p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justo</a:t>
            </a:r>
            <a:r>
              <a:rPr lang="en-US" dirty="0"/>
              <a:t> et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.</a:t>
            </a:r>
          </a:p>
          <a:p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ex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ac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</a:t>
            </a:r>
          </a:p>
          <a:p>
            <a:r>
              <a:rPr lang="en-US" dirty="0" err="1"/>
              <a:t>Duis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</a:t>
            </a:r>
          </a:p>
          <a:p>
            <a:r>
              <a:rPr lang="en-US" dirty="0"/>
              <a:t>Justo et neque odio facilisis turpis </a:t>
            </a:r>
            <a:r>
              <a:rPr lang="en-US" dirty="0" err="1"/>
              <a:t>sodales</a:t>
            </a:r>
            <a:r>
              <a:rPr lang="en-US" dirty="0"/>
              <a:t> placerat.</a:t>
            </a:r>
          </a:p>
        </p:txBody>
      </p:sp>
      <p:sp>
        <p:nvSpPr>
          <p:cNvPr id="7" name="Title 3"/>
          <p:cNvSpPr>
            <a:spLocks noGrp="1"/>
          </p:cNvSpPr>
          <p:nvPr>
            <p:ph type="title" hasCustomPrompt="1"/>
          </p:nvPr>
        </p:nvSpPr>
        <p:spPr>
          <a:xfrm>
            <a:off x="1920240" y="1371600"/>
            <a:ext cx="7886700" cy="71608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27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011320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evel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 hasCustomPrompt="1"/>
          </p:nvPr>
        </p:nvSpPr>
        <p:spPr>
          <a:xfrm>
            <a:off x="1920240" y="1371600"/>
            <a:ext cx="7886700" cy="71608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27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1920240" y="2194560"/>
            <a:ext cx="7259240" cy="38481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725"/>
              </a:lnSpc>
              <a:buClr>
                <a:srgbClr val="005BBB"/>
              </a:buClr>
              <a:buFontTx/>
              <a:buNone/>
              <a:defRPr sz="1600" b="1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</a:defRPr>
            </a:lvl1pPr>
            <a:lvl2pPr marL="552450" indent="-209550">
              <a:lnSpc>
                <a:spcPts val="1725"/>
              </a:lnSpc>
              <a:buClr>
                <a:srgbClr val="005BBB"/>
              </a:buClr>
              <a:buFont typeface="Arial" charset="0"/>
              <a:buChar char="•"/>
              <a:tabLst/>
              <a:defRPr sz="150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marR="0" indent="-171450" algn="l" defTabSz="685800" rtl="0" eaLnBrk="1" fontAlgn="auto" latinLnBrk="0" hangingPunct="1">
              <a:lnSpc>
                <a:spcPts val="1725"/>
              </a:lnSpc>
              <a:spcBef>
                <a:spcPts val="375"/>
              </a:spcBef>
              <a:spcAft>
                <a:spcPts val="0"/>
              </a:spcAft>
              <a:buClr>
                <a:srgbClr val="005BBB"/>
              </a:buClr>
              <a:buSzTx/>
              <a:buFont typeface="LucidaGrande" charset="0"/>
              <a:buChar char="-"/>
              <a:tabLst>
                <a:tab pos="857250" algn="l"/>
              </a:tabLst>
              <a:defRPr sz="150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buClr>
                <a:srgbClr val="005BBB"/>
              </a:buClr>
              <a:defRPr>
                <a:solidFill>
                  <a:srgbClr val="666666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buClr>
                <a:srgbClr val="005BBB"/>
              </a:buClr>
              <a:defRPr>
                <a:solidFill>
                  <a:srgbClr val="666666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 text</a:t>
            </a:r>
          </a:p>
          <a:p>
            <a:pPr lvl="2"/>
            <a:r>
              <a:rPr lang="en-US" dirty="0"/>
              <a:t>Third level</a:t>
            </a:r>
          </a:p>
          <a:p>
            <a:pPr lvl="1"/>
            <a:r>
              <a:rPr lang="en-US" dirty="0"/>
              <a:t>Second level text</a:t>
            </a:r>
          </a:p>
          <a:p>
            <a:pPr marL="857250" marR="0" lvl="2" indent="-171450" algn="l" defTabSz="685800" rtl="0" eaLnBrk="1" fontAlgn="auto" latinLnBrk="0" hangingPunct="1">
              <a:lnSpc>
                <a:spcPts val="1725"/>
              </a:lnSpc>
              <a:spcBef>
                <a:spcPts val="375"/>
              </a:spcBef>
              <a:spcAft>
                <a:spcPts val="0"/>
              </a:spcAft>
              <a:buClr>
                <a:srgbClr val="005BBB"/>
              </a:buClr>
              <a:buSzTx/>
              <a:buFont typeface="LucidaGrande" charset="0"/>
              <a:buChar char="-"/>
              <a:tabLst/>
              <a:defRPr/>
            </a:pPr>
            <a:r>
              <a:rPr lang="en-US" dirty="0"/>
              <a:t>Third level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 text </a:t>
            </a:r>
          </a:p>
          <a:p>
            <a:pPr lvl="2"/>
            <a:r>
              <a:rPr lang="en-US" dirty="0"/>
              <a:t>Third level</a:t>
            </a:r>
          </a:p>
          <a:p>
            <a:pPr marL="857250" marR="0" lvl="2" indent="-171450" algn="l" defTabSz="685800" rtl="0" eaLnBrk="1" fontAlgn="auto" latinLnBrk="0" hangingPunct="1">
              <a:lnSpc>
                <a:spcPts val="1725"/>
              </a:lnSpc>
              <a:spcBef>
                <a:spcPts val="375"/>
              </a:spcBef>
              <a:spcAft>
                <a:spcPts val="0"/>
              </a:spcAft>
              <a:buClr>
                <a:srgbClr val="005BBB"/>
              </a:buClr>
              <a:buSzTx/>
              <a:buFont typeface="LucidaGrande" charset="0"/>
              <a:buChar char="-"/>
              <a:tabLst/>
              <a:defRPr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19320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71924" y="862149"/>
            <a:ext cx="5320076" cy="5995851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9" name="Title 3"/>
          <p:cNvSpPr>
            <a:spLocks noGrp="1"/>
          </p:cNvSpPr>
          <p:nvPr>
            <p:ph type="title" hasCustomPrompt="1"/>
          </p:nvPr>
        </p:nvSpPr>
        <p:spPr>
          <a:xfrm>
            <a:off x="1920239" y="1371600"/>
            <a:ext cx="4402183" cy="71608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27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920240" y="2194560"/>
            <a:ext cx="4402182" cy="27683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950"/>
              </a:lnSpc>
              <a:buNone/>
              <a:defRPr sz="1350" b="0" i="0" spc="-38" baseline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, in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a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magna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and libero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Integer a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ante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7707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83973" y="862149"/>
            <a:ext cx="5308027" cy="3139453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9" name="Title 3"/>
          <p:cNvSpPr>
            <a:spLocks noGrp="1"/>
          </p:cNvSpPr>
          <p:nvPr>
            <p:ph type="title" hasCustomPrompt="1"/>
          </p:nvPr>
        </p:nvSpPr>
        <p:spPr>
          <a:xfrm>
            <a:off x="1920240" y="1371600"/>
            <a:ext cx="3201490" cy="71608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27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883972" y="4000500"/>
            <a:ext cx="2701892" cy="2857500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1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573816" y="4000500"/>
            <a:ext cx="2618184" cy="2857500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920240" y="2194560"/>
            <a:ext cx="3001899" cy="27683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950"/>
              </a:lnSpc>
              <a:buNone/>
              <a:defRPr sz="1350" b="0" i="0" spc="-38" baseline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, in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a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magna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and libero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Integer a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ante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914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52"/>
            <a:ext cx="12192000" cy="6858000"/>
          </a:xfrm>
          <a:prstGeom prst="rect">
            <a:avLst/>
          </a:prstGeom>
        </p:spPr>
      </p:pic>
      <p:sp>
        <p:nvSpPr>
          <p:cNvPr id="10" name="Text Placeholder 11"/>
          <p:cNvSpPr>
            <a:spLocks noGrp="1"/>
          </p:cNvSpPr>
          <p:nvPr>
            <p:ph type="body" idx="1"/>
          </p:nvPr>
        </p:nvSpPr>
        <p:spPr>
          <a:xfrm>
            <a:off x="1920240" y="2526588"/>
            <a:ext cx="7886700" cy="38133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itle Placeholder 12"/>
          <p:cNvSpPr>
            <a:spLocks noGrp="1"/>
          </p:cNvSpPr>
          <p:nvPr>
            <p:ph type="title"/>
          </p:nvPr>
        </p:nvSpPr>
        <p:spPr>
          <a:xfrm>
            <a:off x="1920240" y="1523213"/>
            <a:ext cx="7886700" cy="868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612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charset="0"/>
          <a:ea typeface="Georgia" charset="0"/>
          <a:cs typeface="Georgi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18" Type="http://schemas.openxmlformats.org/officeDocument/2006/relationships/image" Target="../media/image23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17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jpe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5" Type="http://schemas.openxmlformats.org/officeDocument/2006/relationships/image" Target="../media/image20.png"/><Relationship Id="rId10" Type="http://schemas.openxmlformats.org/officeDocument/2006/relationships/image" Target="../media/image15.jpeg"/><Relationship Id="rId19" Type="http://schemas.openxmlformats.org/officeDocument/2006/relationships/image" Target="../media/image24.pn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8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45.jpeg"/><Relationship Id="rId17" Type="http://schemas.openxmlformats.org/officeDocument/2006/relationships/image" Target="../media/image22.jpeg"/><Relationship Id="rId2" Type="http://schemas.openxmlformats.org/officeDocument/2006/relationships/image" Target="../media/image8.jpeg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5" Type="http://schemas.openxmlformats.org/officeDocument/2006/relationships/image" Target="../media/image20.pn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2">
            <a:extLst>
              <a:ext uri="{FF2B5EF4-FFF2-40B4-BE49-F238E27FC236}">
                <a16:creationId xmlns:a16="http://schemas.microsoft.com/office/drawing/2014/main" id="{5AC1364A-3E3D-4F0D-8776-78AF3A270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97501" y="329184"/>
            <a:ext cx="6755626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6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2022-2023 SUSSI</a:t>
            </a:r>
            <a:br>
              <a:rPr lang="en-US" sz="46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6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Operating Budget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6AF293A-80E0-6343-80EA-24AFA05F5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188" y="888406"/>
            <a:ext cx="2540594" cy="2540594"/>
          </a:xfrm>
          <a:prstGeom prst="rect">
            <a:avLst/>
          </a:prstGeom>
        </p:spPr>
      </p:pic>
      <p:sp>
        <p:nvSpPr>
          <p:cNvPr id="28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7494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A963CF-2A05-3F40-8EDF-6696B869F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83" y="3599560"/>
            <a:ext cx="3995928" cy="1848117"/>
          </a:xfrm>
          <a:prstGeom prst="rect">
            <a:avLst/>
          </a:prstGeom>
        </p:spPr>
      </p:pic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57958146-4870-438D-87C0-8C525BA7CD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7629969"/>
              </p:ext>
            </p:extLst>
          </p:nvPr>
        </p:nvGraphicFramePr>
        <p:xfrm>
          <a:off x="4797494" y="2706624"/>
          <a:ext cx="6755626" cy="3483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259853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53A66348-0104-441D-8C9B-688ADC0109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D07872-20C6-4649-AC15-0BA6FDD90D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5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WE WANT TO MITIGATE IMPACTS ON THE STUDENT EXPERIENCE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57868B-9765-44D6-9613-1F3DEFB872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lnSpcReduction="10000"/>
          </a:bodyPr>
          <a:lstStyle/>
          <a:p>
            <a:pPr algn="ctr"/>
            <a:r>
              <a:rPr lang="en-US" sz="2400" u="sng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YOU CAN ONLY CUT SO MUCH</a:t>
            </a:r>
          </a:p>
          <a:p>
            <a:pPr algn="ctr"/>
            <a:endParaRPr lang="en-US" sz="2400" u="sng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ctr"/>
            <a:r>
              <a:rPr lang="en-US" sz="2400" u="sng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WE NEED REVENUE INCREASES &amp; EXPENSE CUTS</a:t>
            </a:r>
          </a:p>
          <a:p>
            <a:pPr algn="ctr"/>
            <a:endParaRPr lang="en-US" sz="2400" u="sng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ctr"/>
            <a:endParaRPr lang="en-US" sz="2400" u="sng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87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1BC42B5-C907-46BD-9C75-411DF68AF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SGA Budget &amp; Finance Plan of Action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DD501B-4683-4AD4-B896-F5064F379D7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43469" y="1782981"/>
            <a:ext cx="4468858" cy="439398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Implement new fee schedule to generate more revenue while still considering future enrollment decreases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Expand activity fee to Graduate Students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Expand activity fee to online course offerings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Decrease high-expense areas and areas facing no prior cuts</a:t>
            </a:r>
          </a:p>
          <a:p>
            <a:pPr marL="381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74" name="Isosceles Triangle 7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 descr="What Is a Budget Deficit? Deficit Causes &amp;amp; Solutions | Mint">
            <a:extLst>
              <a:ext uri="{FF2B5EF4-FFF2-40B4-BE49-F238E27FC236}">
                <a16:creationId xmlns:a16="http://schemas.microsoft.com/office/drawing/2014/main" id="{0243AC42-D65E-4087-8D55-CD6BC3524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4766" y="2430335"/>
            <a:ext cx="6253212" cy="27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Isosceles Triangle 7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80746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ADDA8F4-CAAF-4752-BA55-A666468785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NECESSITY NOT CHOICE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3C014F-7D9B-42AC-B0B5-112B6AF8BB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Why A Fee Increase?</a:t>
            </a:r>
          </a:p>
        </p:txBody>
      </p:sp>
    </p:spTree>
    <p:extLst>
      <p:ext uri="{BB962C8B-B14F-4D97-AF65-F5344CB8AC3E}">
        <p14:creationId xmlns:p14="http://schemas.microsoft.com/office/powerpoint/2010/main" val="8945118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470C9E-4B9E-4282-B56A-792B6310F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20239" y="2194560"/>
            <a:ext cx="7976796" cy="3790483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US" dirty="0"/>
              <a:t>Undergraduate Students</a:t>
            </a:r>
          </a:p>
          <a:p>
            <a:pPr marL="628642" lvl="1" indent="-285750">
              <a:buFontTx/>
              <a:buChar char="-"/>
            </a:pPr>
            <a:r>
              <a:rPr lang="en-US" dirty="0"/>
              <a:t>$272 Full Time Student Equivalent (12+ Credits)</a:t>
            </a:r>
          </a:p>
          <a:p>
            <a:pPr marL="628642" lvl="1" indent="-285750">
              <a:buFontTx/>
              <a:buChar char="-"/>
            </a:pPr>
            <a:r>
              <a:rPr lang="en-US" dirty="0"/>
              <a:t>$23/credit (1-11 Credits)</a:t>
            </a:r>
          </a:p>
          <a:p>
            <a:pPr marL="285750" indent="-285750">
              <a:buFontTx/>
              <a:buChar char="-"/>
            </a:pPr>
            <a:r>
              <a:rPr lang="en-US" dirty="0"/>
              <a:t>Graduate Students</a:t>
            </a:r>
          </a:p>
          <a:p>
            <a:pPr marL="628642" lvl="1" indent="-285750">
              <a:buFontTx/>
              <a:buChar char="-"/>
            </a:pPr>
            <a:r>
              <a:rPr lang="en-US" dirty="0"/>
              <a:t>$0/credit (Last Charged in 2016-2017)</a:t>
            </a:r>
          </a:p>
          <a:p>
            <a:pPr marL="285750" indent="-285750">
              <a:buFontTx/>
              <a:buChar char="-"/>
            </a:pPr>
            <a:r>
              <a:rPr lang="en-US" dirty="0"/>
              <a:t>Undergraduate Online Classes (Not Online Only Programs)</a:t>
            </a:r>
          </a:p>
          <a:p>
            <a:pPr marL="628642" lvl="1" indent="-285750">
              <a:buFontTx/>
              <a:buChar char="-"/>
            </a:pPr>
            <a:r>
              <a:rPr lang="en-US" dirty="0"/>
              <a:t>$0/credit (Never Charged)</a:t>
            </a:r>
          </a:p>
          <a:p>
            <a:pPr lvl="1"/>
            <a:endParaRPr lang="en-US" dirty="0"/>
          </a:p>
          <a:p>
            <a:pPr lvl="1"/>
            <a:r>
              <a:rPr lang="en-US" dirty="0">
                <a:solidFill>
                  <a:schemeClr val="accent6"/>
                </a:solidFill>
              </a:rPr>
              <a:t>16-</a:t>
            </a:r>
            <a:r>
              <a:rPr lang="en-US" dirty="0">
                <a:solidFill>
                  <a:schemeClr val="accent6"/>
                </a:solidFill>
                <a:sym typeface="Wingdings" panose="05000000000000000000" pitchFamily="2" charset="2"/>
              </a:rPr>
              <a:t>17  21-22 FTE Enrollment is down 21%</a:t>
            </a:r>
          </a:p>
          <a:p>
            <a:pPr lvl="1"/>
            <a:endParaRPr lang="en-US" dirty="0">
              <a:solidFill>
                <a:schemeClr val="accent6"/>
              </a:solidFill>
              <a:sym typeface="Wingdings" panose="05000000000000000000" pitchFamily="2" charset="2"/>
            </a:endParaRPr>
          </a:p>
          <a:p>
            <a:pPr lvl="1"/>
            <a:r>
              <a:rPr lang="en-US" dirty="0">
                <a:solidFill>
                  <a:schemeClr val="accent6"/>
                </a:solidFill>
                <a:sym typeface="Wingdings" panose="05000000000000000000" pitchFamily="2" charset="2"/>
              </a:rPr>
              <a:t>16-17 21-22 Activity Fee Revenue is down 23%</a:t>
            </a:r>
            <a:endParaRPr lang="en-US" dirty="0">
              <a:solidFill>
                <a:schemeClr val="accent6"/>
              </a:solidFill>
            </a:endParaRPr>
          </a:p>
          <a:p>
            <a:pPr lvl="1"/>
            <a:endParaRPr lang="en-US" dirty="0"/>
          </a:p>
          <a:p>
            <a:pPr marL="628642" lvl="1" indent="-285750">
              <a:buFontTx/>
              <a:buChar char="-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89119C0-4942-4A05-8724-6AAC1DF9C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Fee Schedule – No Change since 2016</a:t>
            </a:r>
          </a:p>
        </p:txBody>
      </p:sp>
    </p:spTree>
    <p:extLst>
      <p:ext uri="{BB962C8B-B14F-4D97-AF65-F5344CB8AC3E}">
        <p14:creationId xmlns:p14="http://schemas.microsoft.com/office/powerpoint/2010/main" val="2394697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8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B4D5946-07FF-4C18-AD40-8E8CCD95F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82" y="3551551"/>
            <a:ext cx="3220247" cy="17521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1AD6C7-2AAE-4A68-BCDB-CFEFF5B49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2093" y="3784177"/>
            <a:ext cx="5102824" cy="208805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70D1A3-E48D-AA44-8CC2-2CE317F81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6600" dirty="0">
                <a:latin typeface="+mj-lt"/>
                <a:ea typeface="+mj-ea"/>
                <a:cs typeface="+mj-cs"/>
              </a:rPr>
              <a:t>Declining Enrollment</a:t>
            </a:r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5AA4B2A-781E-4F99-A0A2-9E7E295875B1}"/>
              </a:ext>
            </a:extLst>
          </p:cNvPr>
          <p:cNvCxnSpPr>
            <a:cxnSpLocks/>
          </p:cNvCxnSpPr>
          <p:nvPr/>
        </p:nvCxnSpPr>
        <p:spPr>
          <a:xfrm flipH="1">
            <a:off x="2286000" y="3429000"/>
            <a:ext cx="3738282" cy="10932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127579A-60C7-4305-85AB-FC4847FE29BA}"/>
              </a:ext>
            </a:extLst>
          </p:cNvPr>
          <p:cNvCxnSpPr>
            <a:cxnSpLocks/>
          </p:cNvCxnSpPr>
          <p:nvPr/>
        </p:nvCxnSpPr>
        <p:spPr>
          <a:xfrm>
            <a:off x="10820400" y="3551551"/>
            <a:ext cx="320280" cy="8551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4794FAD-E645-4C76-BFC8-5C67901BFC36}"/>
              </a:ext>
            </a:extLst>
          </p:cNvPr>
          <p:cNvSpPr txBox="1"/>
          <p:nvPr/>
        </p:nvSpPr>
        <p:spPr>
          <a:xfrm>
            <a:off x="4955935" y="2763331"/>
            <a:ext cx="2136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NOW – Fall 2021</a:t>
            </a:r>
          </a:p>
          <a:p>
            <a:pPr algn="ctr"/>
            <a:r>
              <a:rPr lang="en-US" dirty="0"/>
              <a:t>(4,377 FTE)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220532-FCD1-4359-956E-C70E69D1131B}"/>
              </a:ext>
            </a:extLst>
          </p:cNvPr>
          <p:cNvSpPr txBox="1"/>
          <p:nvPr/>
        </p:nvSpPr>
        <p:spPr>
          <a:xfrm>
            <a:off x="9359154" y="2808713"/>
            <a:ext cx="2369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THEN – Fall 2016 (5,539 FTE)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DBFA08-BB1A-466A-88A8-B21814356E64}"/>
              </a:ext>
            </a:extLst>
          </p:cNvPr>
          <p:cNvSpPr txBox="1"/>
          <p:nvPr/>
        </p:nvSpPr>
        <p:spPr>
          <a:xfrm>
            <a:off x="251760" y="6169967"/>
            <a:ext cx="10249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(5,539 – 4,377)=1,162 FTE</a:t>
            </a:r>
          </a:p>
          <a:p>
            <a:r>
              <a:rPr lang="en-US" sz="1200" dirty="0"/>
              <a:t>1,162 FTE students x $272/semester x 2 semesters = </a:t>
            </a:r>
            <a:r>
              <a:rPr lang="en-US" sz="1200" b="1" dirty="0">
                <a:solidFill>
                  <a:srgbClr val="FF0000"/>
                </a:solidFill>
              </a:rPr>
              <a:t>$632,128</a:t>
            </a:r>
            <a:endParaRPr lang="en-US" sz="1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4B42AC-34A1-424A-ABE0-108E477BE2D1}"/>
              </a:ext>
            </a:extLst>
          </p:cNvPr>
          <p:cNvSpPr txBox="1"/>
          <p:nvPr/>
        </p:nvSpPr>
        <p:spPr>
          <a:xfrm>
            <a:off x="0" y="1972533"/>
            <a:ext cx="121919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$632,128 </a:t>
            </a:r>
            <a:r>
              <a:rPr lang="en-US" sz="2000" dirty="0"/>
              <a:t>in decreased revenue </a:t>
            </a:r>
            <a:r>
              <a:rPr lang="en-US" sz="2000" u="sng" dirty="0"/>
              <a:t>last year</a:t>
            </a:r>
            <a:r>
              <a:rPr lang="en-US" sz="2000" dirty="0"/>
              <a:t> since the last fee change in 2016.</a:t>
            </a:r>
          </a:p>
        </p:txBody>
      </p:sp>
    </p:spTree>
    <p:extLst>
      <p:ext uri="{BB962C8B-B14F-4D97-AF65-F5344CB8AC3E}">
        <p14:creationId xmlns:p14="http://schemas.microsoft.com/office/powerpoint/2010/main" val="179963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5FD9026-E724-D543-8AD2-CE1BE7434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6600" dirty="0">
                <a:latin typeface="+mj-lt"/>
                <a:ea typeface="+mj-ea"/>
                <a:cs typeface="+mj-cs"/>
              </a:rPr>
              <a:t>EFFECTS OF INFLATION </a:t>
            </a: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9EB8DFFD-AE76-3543-9F5D-C2BF6B901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02" y="2013601"/>
            <a:ext cx="3995328" cy="36057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AD2D2A-7338-41CA-81FB-39D4F69D2BB1}"/>
              </a:ext>
            </a:extLst>
          </p:cNvPr>
          <p:cNvSpPr txBox="1"/>
          <p:nvPr/>
        </p:nvSpPr>
        <p:spPr>
          <a:xfrm>
            <a:off x="278802" y="6432361"/>
            <a:ext cx="10249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*[3,698,044-(3,698,044./1.14)]= </a:t>
            </a:r>
            <a:r>
              <a:rPr lang="en-US" sz="1000" b="1" dirty="0">
                <a:solidFill>
                  <a:srgbClr val="FF0000"/>
                </a:solidFill>
              </a:rPr>
              <a:t>$454,145 </a:t>
            </a:r>
            <a:r>
              <a:rPr lang="en-US" sz="1000" dirty="0"/>
              <a:t>in inflation driven decreases in in expense value since last fee change (2016).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6D7A6C-4129-48B5-87B4-95BED68ABE2F}"/>
              </a:ext>
            </a:extLst>
          </p:cNvPr>
          <p:cNvSpPr txBox="1"/>
          <p:nvPr/>
        </p:nvSpPr>
        <p:spPr>
          <a:xfrm>
            <a:off x="2859891" y="5144992"/>
            <a:ext cx="1693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F9672F-8773-435B-9069-9EDB838A4F22}"/>
              </a:ext>
            </a:extLst>
          </p:cNvPr>
          <p:cNvSpPr txBox="1"/>
          <p:nvPr/>
        </p:nvSpPr>
        <p:spPr>
          <a:xfrm>
            <a:off x="4955448" y="2569849"/>
            <a:ext cx="682784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For the same services/supplies &amp; equipment we are spending </a:t>
            </a:r>
            <a:r>
              <a:rPr lang="en-US" sz="3200" b="1" dirty="0">
                <a:solidFill>
                  <a:srgbClr val="FF0000"/>
                </a:solidFill>
              </a:rPr>
              <a:t>$454,145 </a:t>
            </a:r>
            <a:r>
              <a:rPr lang="en-US" sz="3200" dirty="0"/>
              <a:t>more in 2021 than we would have in 2016.*</a:t>
            </a:r>
          </a:p>
        </p:txBody>
      </p:sp>
    </p:spTree>
    <p:extLst>
      <p:ext uri="{BB962C8B-B14F-4D97-AF65-F5344CB8AC3E}">
        <p14:creationId xmlns:p14="http://schemas.microsoft.com/office/powerpoint/2010/main" val="10320466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5C47C94-8497-4AA5-ABBF-D9882D8E364B}"/>
              </a:ext>
            </a:extLst>
          </p:cNvPr>
          <p:cNvSpPr txBox="1"/>
          <p:nvPr/>
        </p:nvSpPr>
        <p:spPr>
          <a:xfrm>
            <a:off x="2338470" y="2127876"/>
            <a:ext cx="1430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$(632,128)</a:t>
            </a:r>
          </a:p>
          <a:p>
            <a:r>
              <a:rPr lang="en-US" b="1" dirty="0">
                <a:solidFill>
                  <a:srgbClr val="FF0000"/>
                </a:solidFill>
              </a:rPr>
              <a:t>$(454,145)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7AE041-0920-4165-AB9A-728F2BE53DE8}"/>
              </a:ext>
            </a:extLst>
          </p:cNvPr>
          <p:cNvSpPr txBox="1"/>
          <p:nvPr/>
        </p:nvSpPr>
        <p:spPr>
          <a:xfrm>
            <a:off x="2338470" y="2763461"/>
            <a:ext cx="1597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$(1,086,273)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E7655F3-D593-477F-B9F0-1AE81772D672}"/>
              </a:ext>
            </a:extLst>
          </p:cNvPr>
          <p:cNvCxnSpPr/>
          <p:nvPr/>
        </p:nvCxnSpPr>
        <p:spPr>
          <a:xfrm>
            <a:off x="2171101" y="2763461"/>
            <a:ext cx="1597891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Plus Sign 7">
            <a:extLst>
              <a:ext uri="{FF2B5EF4-FFF2-40B4-BE49-F238E27FC236}">
                <a16:creationId xmlns:a16="http://schemas.microsoft.com/office/drawing/2014/main" id="{DFEC3875-AD03-4372-B2AA-636EDA7BEAEC}"/>
              </a:ext>
            </a:extLst>
          </p:cNvPr>
          <p:cNvSpPr/>
          <p:nvPr/>
        </p:nvSpPr>
        <p:spPr>
          <a:xfrm>
            <a:off x="2171101" y="2527098"/>
            <a:ext cx="167369" cy="16115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A81684-2E6B-4B34-B372-69D70A07C942}"/>
              </a:ext>
            </a:extLst>
          </p:cNvPr>
          <p:cNvSpPr txBox="1"/>
          <p:nvPr/>
        </p:nvSpPr>
        <p:spPr>
          <a:xfrm>
            <a:off x="4251512" y="1825424"/>
            <a:ext cx="627977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$632,128 </a:t>
            </a:r>
            <a:r>
              <a:rPr lang="en-US" sz="1800" dirty="0"/>
              <a:t>in lost revenue </a:t>
            </a:r>
            <a:r>
              <a:rPr lang="en-US" dirty="0"/>
              <a:t>last </a:t>
            </a:r>
            <a:r>
              <a:rPr lang="en-US" sz="1800" dirty="0"/>
              <a:t>year </a:t>
            </a:r>
            <a:r>
              <a:rPr lang="en-US" sz="1800" u="sng" dirty="0"/>
              <a:t>just from enrollment decreases</a:t>
            </a:r>
            <a:r>
              <a:rPr lang="en-US" sz="1800" dirty="0"/>
              <a:t> since last fee change in 2016.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E4034E-2A32-4DB4-B449-5CE20CE39CAC}"/>
              </a:ext>
            </a:extLst>
          </p:cNvPr>
          <p:cNvSpPr txBox="1"/>
          <p:nvPr/>
        </p:nvSpPr>
        <p:spPr>
          <a:xfrm>
            <a:off x="4251512" y="2714940"/>
            <a:ext cx="62797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For the same services/supplies &amp; equipment we are spending </a:t>
            </a:r>
            <a:r>
              <a:rPr lang="en-US" sz="1800" b="1" dirty="0">
                <a:solidFill>
                  <a:srgbClr val="FF0000"/>
                </a:solidFill>
              </a:rPr>
              <a:t>$454,145 </a:t>
            </a:r>
            <a:r>
              <a:rPr lang="en-US" sz="1800" dirty="0"/>
              <a:t>more in 2021 than we would have in 2016.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4F4C35-40D3-4093-9B4A-F22BF854BE02}"/>
              </a:ext>
            </a:extLst>
          </p:cNvPr>
          <p:cNvSpPr txBox="1"/>
          <p:nvPr/>
        </p:nvSpPr>
        <p:spPr>
          <a:xfrm>
            <a:off x="4251512" y="3879929"/>
            <a:ext cx="6279776" cy="19800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This does </a:t>
            </a:r>
            <a:r>
              <a:rPr lang="en-US" b="1" u="sng" dirty="0"/>
              <a:t>not</a:t>
            </a:r>
            <a:r>
              <a:rPr lang="en-US" b="1" dirty="0"/>
              <a:t> </a:t>
            </a:r>
            <a:r>
              <a:rPr lang="en-US" sz="1800" dirty="0"/>
              <a:t>factor in: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/>
              <a:t>Loss of all Housing Revenue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/>
              <a:t>Maintaining Laundry Contract for three-year period past loss of housing revenue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/>
              <a:t>Low Interest on Reserves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51E755D8-F453-42BB-942D-0AAD3BB6DE2E}"/>
              </a:ext>
            </a:extLst>
          </p:cNvPr>
          <p:cNvSpPr txBox="1">
            <a:spLocks/>
          </p:cNvSpPr>
          <p:nvPr/>
        </p:nvSpPr>
        <p:spPr>
          <a:xfrm>
            <a:off x="-1512648" y="652657"/>
            <a:ext cx="10909640" cy="13686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algn="ctr"/>
            <a:r>
              <a:rPr lang="en-US" sz="4000" u="sng" dirty="0">
                <a:latin typeface="+mj-lt"/>
                <a:ea typeface="+mj-ea"/>
                <a:cs typeface="+mj-cs"/>
              </a:rPr>
              <a:t>OPPOSITE EFFECT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E65D3D-9AEB-4D15-99FB-99DC9E409E76}"/>
              </a:ext>
            </a:extLst>
          </p:cNvPr>
          <p:cNvSpPr txBox="1"/>
          <p:nvPr/>
        </p:nvSpPr>
        <p:spPr>
          <a:xfrm>
            <a:off x="1362363" y="6104809"/>
            <a:ext cx="94672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THE TOTAL 1.1 MILLION DEFICIT CAN NOT ALL BE CUT IN EXPENSES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154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8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51E755D8-F453-42BB-942D-0AAD3BB6DE2E}"/>
              </a:ext>
            </a:extLst>
          </p:cNvPr>
          <p:cNvSpPr txBox="1">
            <a:spLocks/>
          </p:cNvSpPr>
          <p:nvPr/>
        </p:nvSpPr>
        <p:spPr>
          <a:xfrm>
            <a:off x="621792" y="1161288"/>
            <a:ext cx="3602736" cy="4526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u="sng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SUSSI FEE HISTORY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24" name="TextBox 11">
            <a:extLst>
              <a:ext uri="{FF2B5EF4-FFF2-40B4-BE49-F238E27FC236}">
                <a16:creationId xmlns:a16="http://schemas.microsoft.com/office/drawing/2014/main" id="{69C5C9D1-F62E-48A1-B2FB-40C48ABB1E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84758"/>
              </p:ext>
            </p:extLst>
          </p:nvPr>
        </p:nvGraphicFramePr>
        <p:xfrm>
          <a:off x="5303520" y="676656"/>
          <a:ext cx="6364224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37844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89119C0-4942-4A05-8724-6AAC1DF9C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PASSHE COMPARISON</a:t>
            </a:r>
            <a:b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28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4904A98-2BF0-4F11-8590-61E586E511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52031"/>
              </p:ext>
            </p:extLst>
          </p:nvPr>
        </p:nvGraphicFramePr>
        <p:xfrm>
          <a:off x="4777316" y="899824"/>
          <a:ext cx="6780701" cy="5056035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3481662">
                  <a:extLst>
                    <a:ext uri="{9D8B030D-6E8A-4147-A177-3AD203B41FA5}">
                      <a16:colId xmlns:a16="http://schemas.microsoft.com/office/drawing/2014/main" val="4253599077"/>
                    </a:ext>
                  </a:extLst>
                </a:gridCol>
                <a:gridCol w="2171643">
                  <a:extLst>
                    <a:ext uri="{9D8B030D-6E8A-4147-A177-3AD203B41FA5}">
                      <a16:colId xmlns:a16="http://schemas.microsoft.com/office/drawing/2014/main" val="3975760420"/>
                    </a:ext>
                  </a:extLst>
                </a:gridCol>
                <a:gridCol w="1127396">
                  <a:extLst>
                    <a:ext uri="{9D8B030D-6E8A-4147-A177-3AD203B41FA5}">
                      <a16:colId xmlns:a16="http://schemas.microsoft.com/office/drawing/2014/main" val="1879586283"/>
                    </a:ext>
                  </a:extLst>
                </a:gridCol>
              </a:tblGrid>
              <a:tr h="3370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Name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34" marR="12434" marT="124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 Fee 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34" marR="12434" marT="124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Graduate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34" marR="12434" marT="12434" marB="0" anchor="b"/>
                </a:tc>
                <a:extLst>
                  <a:ext uri="{0D108BD9-81ED-4DB2-BD59-A6C34878D82A}">
                    <a16:rowId xmlns:a16="http://schemas.microsoft.com/office/drawing/2014/main" val="3067594193"/>
                  </a:ext>
                </a:extLst>
              </a:tr>
              <a:tr h="3370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Indiana University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34" marR="12434" marT="124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 $                  630.00 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34" marR="12434" marT="124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Yes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34" marR="12434" marT="12434" marB="0" anchor="b"/>
                </a:tc>
                <a:extLst>
                  <a:ext uri="{0D108BD9-81ED-4DB2-BD59-A6C34878D82A}">
                    <a16:rowId xmlns:a16="http://schemas.microsoft.com/office/drawing/2014/main" val="3919225405"/>
                  </a:ext>
                </a:extLst>
              </a:tr>
              <a:tr h="3370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Mansfield University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34" marR="12434" marT="124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 $                  468.00 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34" marR="12434" marT="124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Optional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34" marR="12434" marT="12434" marB="0" anchor="b"/>
                </a:tc>
                <a:extLst>
                  <a:ext uri="{0D108BD9-81ED-4DB2-BD59-A6C34878D82A}">
                    <a16:rowId xmlns:a16="http://schemas.microsoft.com/office/drawing/2014/main" val="3103245016"/>
                  </a:ext>
                </a:extLst>
              </a:tr>
              <a:tr h="3370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Clarion University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34" marR="12434" marT="124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 $                  312.00 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34" marR="12434" marT="124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Yes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34" marR="12434" marT="12434" marB="0" anchor="b"/>
                </a:tc>
                <a:extLst>
                  <a:ext uri="{0D108BD9-81ED-4DB2-BD59-A6C34878D82A}">
                    <a16:rowId xmlns:a16="http://schemas.microsoft.com/office/drawing/2014/main" val="2978234666"/>
                  </a:ext>
                </a:extLst>
              </a:tr>
              <a:tr h="3370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California University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34" marR="12434" marT="124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 $                  300.00 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34" marR="12434" marT="124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Yes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34" marR="12434" marT="12434" marB="0" anchor="b"/>
                </a:tc>
                <a:extLst>
                  <a:ext uri="{0D108BD9-81ED-4DB2-BD59-A6C34878D82A}">
                    <a16:rowId xmlns:a16="http://schemas.microsoft.com/office/drawing/2014/main" val="936778176"/>
                  </a:ext>
                </a:extLst>
              </a:tr>
              <a:tr h="3370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Cheyney University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34" marR="12434" marT="124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 $                  299.00 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34" marR="12434" marT="124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No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34" marR="12434" marT="12434" marB="0" anchor="b"/>
                </a:tc>
                <a:extLst>
                  <a:ext uri="{0D108BD9-81ED-4DB2-BD59-A6C34878D82A}">
                    <a16:rowId xmlns:a16="http://schemas.microsoft.com/office/drawing/2014/main" val="135986500"/>
                  </a:ext>
                </a:extLst>
              </a:tr>
              <a:tr h="3370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LockHaven Unitersity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34" marR="12434" marT="124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 $                  294.00 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34" marR="12434" marT="124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Yes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34" marR="12434" marT="12434" marB="0" anchor="b"/>
                </a:tc>
                <a:extLst>
                  <a:ext uri="{0D108BD9-81ED-4DB2-BD59-A6C34878D82A}">
                    <a16:rowId xmlns:a16="http://schemas.microsoft.com/office/drawing/2014/main" val="1049277062"/>
                  </a:ext>
                </a:extLst>
              </a:tr>
              <a:tr h="3370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Shippensburg University</a:t>
                      </a:r>
                      <a:endParaRPr lang="en-US" sz="17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34" marR="12434" marT="124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 $                  272.00 </a:t>
                      </a:r>
                      <a:endParaRPr lang="en-US" sz="17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34" marR="12434" marT="124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en-US" sz="17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34" marR="12434" marT="12434" marB="0" anchor="b"/>
                </a:tc>
                <a:extLst>
                  <a:ext uri="{0D108BD9-81ED-4DB2-BD59-A6C34878D82A}">
                    <a16:rowId xmlns:a16="http://schemas.microsoft.com/office/drawing/2014/main" val="1276325192"/>
                  </a:ext>
                </a:extLst>
              </a:tr>
              <a:tr h="3370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</a:rPr>
                        <a:t>Edinboro University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34" marR="12434" marT="124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</a:rPr>
                        <a:t> $                  225.00 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34" marR="12434" marT="124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</a:rPr>
                        <a:t>No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34" marR="12434" marT="12434" marB="0" anchor="b"/>
                </a:tc>
                <a:extLst>
                  <a:ext uri="{0D108BD9-81ED-4DB2-BD59-A6C34878D82A}">
                    <a16:rowId xmlns:a16="http://schemas.microsoft.com/office/drawing/2014/main" val="2362040340"/>
                  </a:ext>
                </a:extLst>
              </a:tr>
              <a:tr h="3370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Slippery Rock University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34" marR="12434" marT="124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 $                  203.00 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34" marR="12434" marT="124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Yes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34" marR="12434" marT="12434" marB="0" anchor="b"/>
                </a:tc>
                <a:extLst>
                  <a:ext uri="{0D108BD9-81ED-4DB2-BD59-A6C34878D82A}">
                    <a16:rowId xmlns:a16="http://schemas.microsoft.com/office/drawing/2014/main" val="2024329468"/>
                  </a:ext>
                </a:extLst>
              </a:tr>
              <a:tr h="3370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Kutztown University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34" marR="12434" marT="124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 $                  178.00 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34" marR="12434" marT="124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No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34" marR="12434" marT="12434" marB="0" anchor="b"/>
                </a:tc>
                <a:extLst>
                  <a:ext uri="{0D108BD9-81ED-4DB2-BD59-A6C34878D82A}">
                    <a16:rowId xmlns:a16="http://schemas.microsoft.com/office/drawing/2014/main" val="718084141"/>
                  </a:ext>
                </a:extLst>
              </a:tr>
              <a:tr h="3370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West Chester University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34" marR="12434" marT="124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 $                  175.00 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34" marR="12434" marT="124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Yes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34" marR="12434" marT="12434" marB="0" anchor="b"/>
                </a:tc>
                <a:extLst>
                  <a:ext uri="{0D108BD9-81ED-4DB2-BD59-A6C34878D82A}">
                    <a16:rowId xmlns:a16="http://schemas.microsoft.com/office/drawing/2014/main" val="3472504869"/>
                  </a:ext>
                </a:extLst>
              </a:tr>
              <a:tr h="3370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East Stroudsburg University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34" marR="12434" marT="124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 $                  172.00 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34" marR="12434" marT="124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No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34" marR="12434" marT="12434" marB="0" anchor="b"/>
                </a:tc>
                <a:extLst>
                  <a:ext uri="{0D108BD9-81ED-4DB2-BD59-A6C34878D82A}">
                    <a16:rowId xmlns:a16="http://schemas.microsoft.com/office/drawing/2014/main" val="891605757"/>
                  </a:ext>
                </a:extLst>
              </a:tr>
              <a:tr h="3370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Bloomsburg University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34" marR="12434" marT="124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 $                  169.00 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34" marR="12434" marT="124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No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34" marR="12434" marT="12434" marB="0" anchor="b"/>
                </a:tc>
                <a:extLst>
                  <a:ext uri="{0D108BD9-81ED-4DB2-BD59-A6C34878D82A}">
                    <a16:rowId xmlns:a16="http://schemas.microsoft.com/office/drawing/2014/main" val="2653040162"/>
                  </a:ext>
                </a:extLst>
              </a:tr>
              <a:tr h="3370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Millersville University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34" marR="12434" marT="124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 $                  161.00 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34" marR="12434" marT="124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</a:rPr>
                        <a:t>Unknown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34" marR="12434" marT="12434" marB="0" anchor="b"/>
                </a:tc>
                <a:extLst>
                  <a:ext uri="{0D108BD9-81ED-4DB2-BD59-A6C34878D82A}">
                    <a16:rowId xmlns:a16="http://schemas.microsoft.com/office/drawing/2014/main" val="28570956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8251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470C9E-4B9E-4282-B56A-792B6310F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20239" y="2194560"/>
            <a:ext cx="7976796" cy="3790483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US" dirty="0"/>
              <a:t>Undergraduate Students</a:t>
            </a:r>
          </a:p>
          <a:p>
            <a:pPr marL="628642" lvl="1" indent="-285750">
              <a:buFontTx/>
              <a:buChar char="-"/>
            </a:pPr>
            <a:r>
              <a:rPr lang="en-US" dirty="0"/>
              <a:t>$295 Full Time Student Equivalent (12+ Credits)</a:t>
            </a:r>
          </a:p>
          <a:p>
            <a:pPr marL="628642" lvl="1" indent="-285750">
              <a:buFontTx/>
              <a:buChar char="-"/>
            </a:pPr>
            <a:r>
              <a:rPr lang="en-US" dirty="0"/>
              <a:t>$25/credit (1-11 Credits)</a:t>
            </a:r>
          </a:p>
          <a:p>
            <a:pPr marL="628642" lvl="1" indent="-285750">
              <a:buFontTx/>
              <a:buChar char="-"/>
            </a:pPr>
            <a:r>
              <a:rPr lang="en-US" dirty="0"/>
              <a:t>Generates </a:t>
            </a:r>
            <a:r>
              <a:rPr lang="en-US" b="1" u="sng" dirty="0"/>
              <a:t>$196,579.87 </a:t>
            </a:r>
            <a:r>
              <a:rPr lang="en-US" dirty="0"/>
              <a:t>in ADDITIONAL Revenue with a 0% Change in Enrollment</a:t>
            </a:r>
          </a:p>
          <a:p>
            <a:pPr marL="285750" indent="-285750">
              <a:buFontTx/>
              <a:buChar char="-"/>
            </a:pPr>
            <a:r>
              <a:rPr lang="en-US" dirty="0"/>
              <a:t>Graduate Students</a:t>
            </a:r>
          </a:p>
          <a:p>
            <a:pPr marL="628642" lvl="1" indent="-285750">
              <a:buFontTx/>
              <a:buChar char="-"/>
            </a:pPr>
            <a:r>
              <a:rPr lang="en-US" dirty="0"/>
              <a:t>$180 Full Time Graduate Student Equivalent (9+ Credits)</a:t>
            </a:r>
          </a:p>
          <a:p>
            <a:pPr marL="628642" lvl="1" indent="-285750">
              <a:buFontTx/>
              <a:buChar char="-"/>
            </a:pPr>
            <a:r>
              <a:rPr lang="en-US" dirty="0"/>
              <a:t>$20/credit (1-9 Credits)</a:t>
            </a:r>
          </a:p>
          <a:p>
            <a:pPr marL="628642" lvl="1" indent="-285750">
              <a:buFontTx/>
              <a:buChar char="-"/>
            </a:pPr>
            <a:r>
              <a:rPr lang="en-US" dirty="0"/>
              <a:t>Generates </a:t>
            </a:r>
            <a:r>
              <a:rPr lang="en-US" b="1" u="sng" dirty="0"/>
              <a:t>$145,431.79 </a:t>
            </a:r>
            <a:r>
              <a:rPr lang="en-US" dirty="0"/>
              <a:t>in NEW Revenue with a 0% Change in Enrollment</a:t>
            </a:r>
          </a:p>
          <a:p>
            <a:pPr marL="285750" indent="-285750">
              <a:buFontTx/>
              <a:buChar char="-"/>
            </a:pPr>
            <a:r>
              <a:rPr lang="en-US" dirty="0"/>
              <a:t>Undergraduate Online Classes (Not Online Only Programs)</a:t>
            </a:r>
          </a:p>
          <a:p>
            <a:pPr marL="628642" lvl="1" indent="-285750">
              <a:buFontTx/>
              <a:buChar char="-"/>
            </a:pPr>
            <a:r>
              <a:rPr lang="en-US" dirty="0"/>
              <a:t>$20/credit</a:t>
            </a:r>
          </a:p>
          <a:p>
            <a:pPr marL="628642" lvl="1" indent="-285750">
              <a:buFontTx/>
              <a:buChar char="-"/>
            </a:pPr>
            <a:r>
              <a:rPr lang="en-US" dirty="0"/>
              <a:t>Generates </a:t>
            </a:r>
            <a:r>
              <a:rPr lang="en-US" b="1" u="sng" dirty="0"/>
              <a:t>$19,373.93</a:t>
            </a:r>
            <a:r>
              <a:rPr lang="en-US" b="1" dirty="0"/>
              <a:t> </a:t>
            </a:r>
            <a:r>
              <a:rPr lang="en-US" dirty="0"/>
              <a:t>in NEW Revenue with a 0% Change in Enrollment</a:t>
            </a:r>
          </a:p>
          <a:p>
            <a:pPr lvl="1"/>
            <a:endParaRPr lang="en-US" dirty="0"/>
          </a:p>
          <a:p>
            <a:pPr marL="628642" lvl="1" indent="-285750">
              <a:buFontTx/>
              <a:buChar char="-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89119C0-4942-4A05-8724-6AAC1DF9C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2022-2023 </a:t>
            </a:r>
            <a:r>
              <a:rPr lang="en-US" u="sng" dirty="0"/>
              <a:t>Proposed</a:t>
            </a:r>
            <a:r>
              <a:rPr lang="en-US" dirty="0"/>
              <a:t> Fee Schedule</a:t>
            </a:r>
          </a:p>
        </p:txBody>
      </p:sp>
    </p:spTree>
    <p:extLst>
      <p:ext uri="{BB962C8B-B14F-4D97-AF65-F5344CB8AC3E}">
        <p14:creationId xmlns:p14="http://schemas.microsoft.com/office/powerpoint/2010/main" val="1548611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D28E68-2FFE-4525-B34A-5786DC3D94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0209" y="1056640"/>
            <a:ext cx="5799947" cy="34943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6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IS SGA BUDGET &amp; FINANCE?</a:t>
            </a:r>
          </a:p>
        </p:txBody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19479DF-575F-8349-955D-E2EF55049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958" y="0"/>
            <a:ext cx="3179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8173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470C9E-4B9E-4282-B56A-792B6310F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20239" y="2194560"/>
            <a:ext cx="7976796" cy="3790483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US" dirty="0"/>
              <a:t>Undergraduate Students</a:t>
            </a:r>
          </a:p>
          <a:p>
            <a:pPr marL="628642" lvl="1" indent="-285750">
              <a:buFontTx/>
              <a:buChar char="-"/>
            </a:pPr>
            <a:r>
              <a:rPr lang="en-US" dirty="0"/>
              <a:t>$272 Full Time Student Equivalent (12+ Credits)</a:t>
            </a:r>
          </a:p>
          <a:p>
            <a:pPr marL="628642" lvl="1" indent="-285750">
              <a:buFontTx/>
              <a:buChar char="-"/>
            </a:pPr>
            <a:r>
              <a:rPr lang="en-US" dirty="0"/>
              <a:t>$23/credit (1-11 Credits)</a:t>
            </a:r>
          </a:p>
          <a:p>
            <a:pPr marL="628642" lvl="1" indent="-285750">
              <a:buFontTx/>
              <a:buChar char="-"/>
            </a:pPr>
            <a:r>
              <a:rPr lang="en-US" dirty="0"/>
              <a:t>Generates </a:t>
            </a:r>
            <a:r>
              <a:rPr lang="en-US" b="1" u="sng" dirty="0"/>
              <a:t>$0.00 </a:t>
            </a:r>
            <a:r>
              <a:rPr lang="en-US" dirty="0"/>
              <a:t>in ADDITIONAL Revenue with a 0% Change in Enrollment</a:t>
            </a:r>
          </a:p>
          <a:p>
            <a:pPr marL="285750" indent="-285750">
              <a:buFontTx/>
              <a:buChar char="-"/>
            </a:pPr>
            <a:r>
              <a:rPr lang="en-US" dirty="0"/>
              <a:t>Graduate Students</a:t>
            </a:r>
          </a:p>
          <a:p>
            <a:pPr marL="628642" lvl="1" indent="-285750">
              <a:buFontTx/>
              <a:buChar char="-"/>
            </a:pPr>
            <a:r>
              <a:rPr lang="en-US" dirty="0"/>
              <a:t>$180 Full Time Graduate Student Equivalent (9+ Credits)</a:t>
            </a:r>
          </a:p>
          <a:p>
            <a:pPr marL="628642" lvl="1" indent="-285750">
              <a:buFontTx/>
              <a:buChar char="-"/>
            </a:pPr>
            <a:r>
              <a:rPr lang="en-US" dirty="0"/>
              <a:t>$20/credit (1-9 Credits)</a:t>
            </a:r>
          </a:p>
          <a:p>
            <a:pPr marL="628642" lvl="1" indent="-285750">
              <a:buFontTx/>
              <a:buChar char="-"/>
            </a:pPr>
            <a:r>
              <a:rPr lang="en-US" dirty="0"/>
              <a:t>Generates </a:t>
            </a:r>
            <a:r>
              <a:rPr lang="en-US" b="1" u="sng" dirty="0"/>
              <a:t>$145,431.79 </a:t>
            </a:r>
            <a:r>
              <a:rPr lang="en-US" dirty="0"/>
              <a:t>in NEW Revenue with a 0% Change in Enrollment</a:t>
            </a:r>
          </a:p>
          <a:p>
            <a:pPr marL="285750" indent="-285750">
              <a:buFontTx/>
              <a:buChar char="-"/>
            </a:pPr>
            <a:r>
              <a:rPr lang="en-US" dirty="0"/>
              <a:t>Undergraduate Online Classes (Not Online Only Programs)</a:t>
            </a:r>
          </a:p>
          <a:p>
            <a:pPr marL="628642" lvl="1" indent="-285750">
              <a:buFontTx/>
              <a:buChar char="-"/>
            </a:pPr>
            <a:r>
              <a:rPr lang="en-US" dirty="0"/>
              <a:t>$20/credit</a:t>
            </a:r>
          </a:p>
          <a:p>
            <a:pPr marL="628642" lvl="1" indent="-285750">
              <a:buFontTx/>
              <a:buChar char="-"/>
            </a:pPr>
            <a:r>
              <a:rPr lang="en-US" dirty="0"/>
              <a:t>Generates </a:t>
            </a:r>
            <a:r>
              <a:rPr lang="en-US" b="1" u="sng" dirty="0"/>
              <a:t>$19,373.93</a:t>
            </a:r>
            <a:r>
              <a:rPr lang="en-US" b="1" dirty="0"/>
              <a:t> </a:t>
            </a:r>
            <a:r>
              <a:rPr lang="en-US" dirty="0"/>
              <a:t>in NEW Revenue with a 0% Change in Enrollment</a:t>
            </a:r>
          </a:p>
          <a:p>
            <a:pPr lvl="1"/>
            <a:endParaRPr lang="en-US" dirty="0"/>
          </a:p>
          <a:p>
            <a:pPr marL="628642" lvl="1" indent="-285750">
              <a:buFontTx/>
              <a:buChar char="-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89119C0-4942-4A05-8724-6AAC1DF9C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2022-2023 </a:t>
            </a:r>
            <a:r>
              <a:rPr lang="en-US" u="sng" dirty="0"/>
              <a:t>Amended</a:t>
            </a:r>
            <a:r>
              <a:rPr lang="en-US" dirty="0"/>
              <a:t> Fee Schedule</a:t>
            </a:r>
          </a:p>
        </p:txBody>
      </p:sp>
    </p:spTree>
    <p:extLst>
      <p:ext uri="{BB962C8B-B14F-4D97-AF65-F5344CB8AC3E}">
        <p14:creationId xmlns:p14="http://schemas.microsoft.com/office/powerpoint/2010/main" val="35186690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43D348-9E1F-4460-A4F5-2003F828B2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5648" y="1451284"/>
            <a:ext cx="9882703" cy="2386584"/>
          </a:xfrm>
        </p:spPr>
        <p:txBody>
          <a:bodyPr/>
          <a:lstStyle/>
          <a:p>
            <a:r>
              <a:rPr lang="en-US" dirty="0"/>
              <a:t>Budget Walk-Through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9A7B6D-3F72-4885-A661-8926F1F9CF3D}"/>
              </a:ext>
            </a:extLst>
          </p:cNvPr>
          <p:cNvSpPr txBox="1"/>
          <p:nvPr/>
        </p:nvSpPr>
        <p:spPr>
          <a:xfrm>
            <a:off x="3840480" y="4078224"/>
            <a:ext cx="8101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Presentation of 2022-2023 Fiscal Year Operating Budget</a:t>
            </a:r>
          </a:p>
        </p:txBody>
      </p:sp>
    </p:spTree>
    <p:extLst>
      <p:ext uri="{BB962C8B-B14F-4D97-AF65-F5344CB8AC3E}">
        <p14:creationId xmlns:p14="http://schemas.microsoft.com/office/powerpoint/2010/main" val="39617006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AEF44C-A893-4F33-A252-9009E54BE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4784" y="-79307"/>
            <a:ext cx="5042647" cy="6858000"/>
          </a:xfrm>
          <a:prstGeom prst="rect">
            <a:avLst/>
          </a:prstGeom>
        </p:spPr>
      </p:pic>
      <p:sp>
        <p:nvSpPr>
          <p:cNvPr id="20" name="Title 2">
            <a:extLst>
              <a:ext uri="{FF2B5EF4-FFF2-40B4-BE49-F238E27FC236}">
                <a16:creationId xmlns:a16="http://schemas.microsoft.com/office/drawing/2014/main" id="{18888C06-1BCE-4D20-B7A1-BD2F1C93A0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215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2022-2023</a:t>
            </a:r>
            <a:b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SUSSI</a:t>
            </a:r>
            <a:b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Operating Budget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379FDC3-02C5-3140-8606-0D50590AA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7861" y="167764"/>
            <a:ext cx="1422400" cy="1422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B7A648-5A88-405D-9468-5BF84A109B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3898" y="342090"/>
            <a:ext cx="2213963" cy="102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7749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4335327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E7B733D-92B3-BF4E-BBD2-CE645CEA04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360" y="637125"/>
            <a:ext cx="3802276" cy="525637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800" kern="1200" dirty="0">
                <a:latin typeface="+mj-lt"/>
                <a:ea typeface="+mj-ea"/>
                <a:cs typeface="+mj-cs"/>
              </a:rPr>
              <a:t>Revenue Increased $165,000.00 </a:t>
            </a:r>
          </a:p>
        </p:txBody>
      </p:sp>
      <p:graphicFrame>
        <p:nvGraphicFramePr>
          <p:cNvPr id="15" name="Text Placeholder 1">
            <a:extLst>
              <a:ext uri="{FF2B5EF4-FFF2-40B4-BE49-F238E27FC236}">
                <a16:creationId xmlns:a16="http://schemas.microsoft.com/office/drawing/2014/main" id="{6D489434-0C3E-A8DF-208E-CF30B990BA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6641812"/>
              </p:ext>
            </p:extLst>
          </p:nvPr>
        </p:nvGraphicFramePr>
        <p:xfrm>
          <a:off x="5156099" y="-632580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547930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95629" y="762504"/>
            <a:ext cx="1065530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3360"/>
            <a:endParaRPr lang="en-US" sz="1050" dirty="0">
              <a:latin typeface="Arial" panose="020B0604020202020204" pitchFamily="34" charset="0"/>
            </a:endParaRPr>
          </a:p>
          <a:p>
            <a:pPr marR="13360"/>
            <a:endParaRPr lang="en-US" sz="1050" dirty="0">
              <a:latin typeface="Arial" panose="020B0604020202020204" pitchFamily="34" charset="0"/>
            </a:endParaRPr>
          </a:p>
          <a:p>
            <a:pPr marR="13360"/>
            <a:r>
              <a:rPr lang="en-US" sz="4800" b="1" dirty="0">
                <a:latin typeface="+mj-lt"/>
              </a:rPr>
              <a:t>22-23 Key Revenue Areas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443838" y="1916666"/>
            <a:ext cx="11498001" cy="3440497"/>
          </a:xfrm>
        </p:spPr>
        <p:txBody>
          <a:bodyPr numCol="1"/>
          <a:lstStyle/>
          <a:p>
            <a:pPr fontAlgn="base">
              <a:lnSpc>
                <a:spcPct val="15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0% change in student activity fee projections</a:t>
            </a:r>
          </a:p>
          <a:p>
            <a:pPr fontAlgn="base">
              <a:lnSpc>
                <a:spcPct val="15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New revenue projection method (Includes non-FTE)</a:t>
            </a:r>
          </a:p>
          <a:p>
            <a:pPr fontAlgn="base">
              <a:lnSpc>
                <a:spcPct val="15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Fee Schedule</a:t>
            </a:r>
          </a:p>
          <a:p>
            <a:pPr marL="685792" lvl="1" indent="-342900" fontAlgn="base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Undergraduate Fee </a:t>
            </a:r>
            <a:r>
              <a:rPr lang="en-US" sz="240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maintained</a:t>
            </a:r>
            <a:endParaRPr lang="en-US" sz="2250" u="sng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685792" lvl="1" indent="-342900" fontAlgn="base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Expansion of fees to Graduate Students &amp; Online classes</a:t>
            </a:r>
          </a:p>
          <a:p>
            <a:pPr marL="1028683" lvl="2" indent="-342900" fontAlgn="base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en-US" sz="2250" dirty="0">
                <a:solidFill>
                  <a:srgbClr val="000000"/>
                </a:solidFill>
                <a:latin typeface="Times New Roman" panose="02020603050405020304" pitchFamily="18" charset="0"/>
              </a:rPr>
              <a:t>$20 a credit (1-9 credits)</a:t>
            </a:r>
          </a:p>
          <a:p>
            <a:pPr marL="1028683" lvl="2" indent="-342900" fontAlgn="base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en-US" sz="2250" dirty="0">
                <a:solidFill>
                  <a:srgbClr val="000000"/>
                </a:solidFill>
                <a:latin typeface="Times New Roman" panose="02020603050405020304" pitchFamily="18" charset="0"/>
              </a:rPr>
              <a:t>NOT FULLY ONLINE PCDE PROGRAMS</a:t>
            </a:r>
          </a:p>
          <a:p>
            <a:pPr marL="685792" lvl="1" indent="-342900" fontAlgn="base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Generates </a:t>
            </a:r>
            <a:r>
              <a:rPr lang="en-US" sz="240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$164,805.72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worth of new revenue!</a:t>
            </a:r>
          </a:p>
          <a:p>
            <a:pPr marL="685800" indent="-342900" fontAlgn="base">
              <a:lnSpc>
                <a:spcPct val="150000"/>
              </a:lnSpc>
              <a:spcBef>
                <a:spcPts val="0"/>
              </a:spcBef>
              <a:buFontTx/>
              <a:buChar char="-"/>
            </a:pP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lvl="1" fontAlgn="base">
              <a:lnSpc>
                <a:spcPct val="15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2858767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95629" y="762504"/>
            <a:ext cx="1065530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3360"/>
            <a:endParaRPr lang="en-US" sz="1050" dirty="0">
              <a:latin typeface="Arial" panose="020B0604020202020204" pitchFamily="34" charset="0"/>
            </a:endParaRPr>
          </a:p>
          <a:p>
            <a:pPr marR="13360"/>
            <a:endParaRPr lang="en-US" sz="1050" dirty="0">
              <a:latin typeface="Arial" panose="020B0604020202020204" pitchFamily="34" charset="0"/>
            </a:endParaRPr>
          </a:p>
          <a:p>
            <a:pPr marR="13360"/>
            <a:r>
              <a:rPr lang="en-US" sz="4800" b="1" dirty="0">
                <a:latin typeface="+mj-lt"/>
              </a:rPr>
              <a:t>22-23 Key Revenue Areas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430586" y="1778186"/>
            <a:ext cx="11498001" cy="3440497"/>
          </a:xfrm>
        </p:spPr>
        <p:txBody>
          <a:bodyPr numCol="1"/>
          <a:lstStyle/>
          <a:p>
            <a:pPr marL="685800" indent="-342900" fontAlgn="base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Large reduction in Interest income</a:t>
            </a:r>
          </a:p>
          <a:p>
            <a:pPr marL="1028683" lvl="2" indent="-342900" fontAlgn="base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A result of extremely low interest rates set by the Federal Reserve</a:t>
            </a:r>
          </a:p>
          <a:p>
            <a:pPr marL="1028683" lvl="2" indent="-342900" fontAlgn="base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A result of continued decreases in reserves (principal on investments)</a:t>
            </a:r>
          </a:p>
          <a:p>
            <a:pPr marL="685792" lvl="1" indent="-342900" fontAlgn="base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Slight increase in Athletic Income</a:t>
            </a:r>
          </a:p>
          <a:p>
            <a:pPr marL="1028683" lvl="2" indent="-342900" fontAlgn="base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Returning to near pre COVID-19 ticket sales</a:t>
            </a:r>
          </a:p>
          <a:p>
            <a:pPr marL="685792" lvl="1" indent="-342900" fontAlgn="base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New PSECU Contract</a:t>
            </a:r>
          </a:p>
          <a:p>
            <a:pPr marL="685792" lvl="1" indent="-342900" fontAlgn="base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New UPS Contract</a:t>
            </a:r>
          </a:p>
          <a:p>
            <a:pPr marL="685800" indent="-342900" fontAlgn="base">
              <a:lnSpc>
                <a:spcPct val="150000"/>
              </a:lnSpc>
              <a:spcBef>
                <a:spcPts val="0"/>
              </a:spcBef>
              <a:buFontTx/>
              <a:buChar char="-"/>
            </a:pP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indent="0" fontAlgn="base">
              <a:lnSpc>
                <a:spcPct val="150000"/>
              </a:lnSpc>
              <a:spcBef>
                <a:spcPts val="0"/>
              </a:spcBef>
              <a:buNone/>
            </a:pP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lvl="1" fontAlgn="base">
              <a:lnSpc>
                <a:spcPct val="15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7993078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38200" y="184805"/>
            <a:ext cx="10515600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1336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9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marR="1336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9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marR="1336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9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2022-2023 Revenue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1C3F442-427D-B84B-9377-E54D08A87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7861" y="167764"/>
            <a:ext cx="1422400" cy="1422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AF2660-384B-1B45-86A4-71BD3EB3D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2201" y="342090"/>
            <a:ext cx="2213963" cy="10239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DDDFD0-C819-4261-B674-BDF598D608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9191" y="1847973"/>
            <a:ext cx="8610569" cy="442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269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4335327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9E19D7-ED6C-A141-9641-AB8760744D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360" y="637125"/>
            <a:ext cx="3802276" cy="525637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800" kern="1200" dirty="0">
                <a:latin typeface="+mj-lt"/>
                <a:ea typeface="+mj-ea"/>
                <a:cs typeface="+mj-cs"/>
              </a:rPr>
              <a:t>Expenses Reduced $470,293.17 </a:t>
            </a:r>
          </a:p>
        </p:txBody>
      </p:sp>
      <p:graphicFrame>
        <p:nvGraphicFramePr>
          <p:cNvPr id="5" name="Text Placeholder 1">
            <a:extLst>
              <a:ext uri="{FF2B5EF4-FFF2-40B4-BE49-F238E27FC236}">
                <a16:creationId xmlns:a16="http://schemas.microsoft.com/office/drawing/2014/main" id="{A99FBA53-836F-9CC9-8309-941374D796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6276760"/>
              </p:ext>
            </p:extLst>
          </p:nvPr>
        </p:nvGraphicFramePr>
        <p:xfrm>
          <a:off x="5264981" y="-624061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027699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95629" y="762504"/>
            <a:ext cx="1065530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3360"/>
            <a:endParaRPr lang="en-US" sz="1050" dirty="0">
              <a:latin typeface="Arial" panose="020B0604020202020204" pitchFamily="34" charset="0"/>
            </a:endParaRPr>
          </a:p>
          <a:p>
            <a:pPr marR="13360"/>
            <a:endParaRPr lang="en-US" sz="1050" dirty="0">
              <a:latin typeface="Arial" panose="020B0604020202020204" pitchFamily="34" charset="0"/>
            </a:endParaRPr>
          </a:p>
          <a:p>
            <a:pPr marR="13360"/>
            <a:r>
              <a:rPr lang="en-US" sz="4800" b="1" dirty="0">
                <a:latin typeface="+mj-lt"/>
              </a:rPr>
              <a:t>22-23 Key Expense Areas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227729" y="1916666"/>
            <a:ext cx="11498001" cy="3440497"/>
          </a:xfrm>
        </p:spPr>
        <p:txBody>
          <a:bodyPr numCol="1"/>
          <a:lstStyle/>
          <a:p>
            <a:pPr fontAlgn="base">
              <a:lnSpc>
                <a:spcPct val="15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Intercollegiate Athletics – $1,675,914.00</a:t>
            </a:r>
          </a:p>
          <a:p>
            <a:pPr marL="685792" lvl="1" indent="-342900" fontAlgn="base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Most coming from Facility and Transportation costs (new contract)</a:t>
            </a:r>
          </a:p>
          <a:p>
            <a:pPr marL="685792" lvl="1" indent="-342900" fontAlgn="base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Recommendation to trim costs on equipment/uniforms, administration </a:t>
            </a:r>
          </a:p>
          <a:p>
            <a:pPr marL="685792" lvl="1" indent="-342900" fontAlgn="base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Brings athletic budget in line with 2019-2022 budget cuts</a:t>
            </a:r>
          </a:p>
          <a:p>
            <a:pPr marL="685792" lvl="1" indent="-342900" fontAlgn="base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Athletic Proposed Budget - $1,788,000.00</a:t>
            </a:r>
          </a:p>
          <a:p>
            <a:pPr fontAlgn="base">
              <a:lnSpc>
                <a:spcPct val="150000"/>
              </a:lnSpc>
              <a:spcBef>
                <a:spcPts val="0"/>
              </a:spcBef>
            </a:pPr>
            <a:endParaRPr lang="en-US" sz="24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3737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95629" y="762504"/>
            <a:ext cx="1065530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3360"/>
            <a:endParaRPr lang="en-US" sz="1050">
              <a:latin typeface="Arial" panose="020B0604020202020204" pitchFamily="34" charset="0"/>
            </a:endParaRPr>
          </a:p>
          <a:p>
            <a:pPr marR="13360"/>
            <a:endParaRPr lang="en-US" sz="1050">
              <a:latin typeface="Arial" panose="020B0604020202020204" pitchFamily="34" charset="0"/>
            </a:endParaRPr>
          </a:p>
          <a:p>
            <a:pPr marR="13360"/>
            <a:r>
              <a:rPr lang="en-US" sz="4800" b="1">
                <a:latin typeface="+mj-lt"/>
              </a:rPr>
              <a:t>22-23 Key Expense Areas</a:t>
            </a:r>
            <a:endParaRPr lang="en-US" sz="4800" b="1" dirty="0">
              <a:latin typeface="+mj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240982" y="1814768"/>
            <a:ext cx="11498001" cy="3440497"/>
          </a:xfrm>
        </p:spPr>
        <p:txBody>
          <a:bodyPr numCol="1"/>
          <a:lstStyle/>
          <a:p>
            <a:pPr fontAlgn="base">
              <a:lnSpc>
                <a:spcPct val="150000"/>
              </a:lnSpc>
              <a:spcBef>
                <a:spcPts val="0"/>
              </a:spcBef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Laundry Contract covered by the University</a:t>
            </a:r>
          </a:p>
          <a:p>
            <a:pPr fontAlgn="base">
              <a:lnSpc>
                <a:spcPct val="15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Shifting of student group funding – more Equitable &amp; Thorough process </a:t>
            </a:r>
          </a:p>
          <a:p>
            <a:pPr lvl="1" fontAlgn="base">
              <a:lnSpc>
                <a:spcPct val="15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(approx. $2,000 net change)</a:t>
            </a:r>
          </a:p>
          <a:p>
            <a:pPr fontAlgn="base">
              <a:lnSpc>
                <a:spcPct val="150000"/>
              </a:lnSpc>
              <a:spcBef>
                <a:spcPts val="0"/>
              </a:spcBef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Eliminated supplemental funds (Conference &amp; Collaboration)</a:t>
            </a:r>
          </a:p>
          <a:p>
            <a:pPr fontAlgn="base">
              <a:lnSpc>
                <a:spcPct val="150000"/>
              </a:lnSpc>
              <a:spcBef>
                <a:spcPts val="0"/>
              </a:spcBef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Large administrative cost reductions</a:t>
            </a:r>
          </a:p>
          <a:p>
            <a:pPr fontAlgn="base">
              <a:lnSpc>
                <a:spcPct val="15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Personnel changes/reductions</a:t>
            </a:r>
          </a:p>
          <a:p>
            <a:pPr marL="685792" lvl="1" indent="-342900" fontAlgn="base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PAGE Center Coordinator</a:t>
            </a:r>
          </a:p>
          <a:p>
            <a:pPr marL="685792" lvl="1" indent="-342900" fontAlgn="base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Fiscal Office staff retirement</a:t>
            </a:r>
          </a:p>
          <a:p>
            <a:pPr marL="685792" lvl="1" indent="-342900" fontAlgn="base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CUB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staff changes</a:t>
            </a:r>
            <a:endParaRPr lang="en-US" sz="24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883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AFBA07-2B31-4A85-BCBC-550B878729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87732" y="6114777"/>
            <a:ext cx="2010258" cy="367553"/>
          </a:xfrm>
        </p:spPr>
        <p:txBody>
          <a:bodyPr>
            <a:normAutofit/>
          </a:bodyPr>
          <a:lstStyle/>
          <a:p>
            <a:pPr algn="ctr"/>
            <a:r>
              <a:rPr lang="en-US" sz="1600" dirty="0"/>
              <a:t>Ian Davis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A1FB1493-DBC8-44BC-A059-7BA15BCBC5B7}"/>
              </a:ext>
            </a:extLst>
          </p:cNvPr>
          <p:cNvSpPr txBox="1">
            <a:spLocks/>
          </p:cNvSpPr>
          <p:nvPr/>
        </p:nvSpPr>
        <p:spPr>
          <a:xfrm>
            <a:off x="1680866" y="6126393"/>
            <a:ext cx="2010258" cy="36755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100" b="0" i="0" kern="120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Matthew Leonard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1B16E1AD-F132-4BF5-8FF1-2B008017D5A4}"/>
              </a:ext>
            </a:extLst>
          </p:cNvPr>
          <p:cNvSpPr txBox="1">
            <a:spLocks/>
          </p:cNvSpPr>
          <p:nvPr/>
        </p:nvSpPr>
        <p:spPr>
          <a:xfrm>
            <a:off x="7094496" y="3963240"/>
            <a:ext cx="2010258" cy="36755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100" b="0" i="0" kern="120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Steven Matheson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118AD263-305D-4729-A386-9373CD3ACC43}"/>
              </a:ext>
            </a:extLst>
          </p:cNvPr>
          <p:cNvSpPr txBox="1">
            <a:spLocks/>
          </p:cNvSpPr>
          <p:nvPr/>
        </p:nvSpPr>
        <p:spPr>
          <a:xfrm>
            <a:off x="8747350" y="3991530"/>
            <a:ext cx="2010258" cy="36755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100" b="0" i="0" kern="120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Zach </a:t>
            </a:r>
            <a:r>
              <a:rPr lang="en-US" sz="1600" dirty="0" err="1"/>
              <a:t>Steffy</a:t>
            </a:r>
            <a:endParaRPr lang="en-US" sz="16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26F287A-4A6C-4B09-8D02-9D8ACAFF7672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3" b="3883"/>
          <a:stretch/>
        </p:blipFill>
        <p:spPr bwMode="auto">
          <a:xfrm>
            <a:off x="230564" y="492554"/>
            <a:ext cx="1371600" cy="13716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3F9CAAA1-5BBD-45E3-B6B8-CA1002691801}"/>
              </a:ext>
            </a:extLst>
          </p:cNvPr>
          <p:cNvSpPr txBox="1">
            <a:spLocks/>
          </p:cNvSpPr>
          <p:nvPr/>
        </p:nvSpPr>
        <p:spPr>
          <a:xfrm>
            <a:off x="7114566" y="6114778"/>
            <a:ext cx="2010258" cy="36755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100" b="0" i="0" kern="120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Ethan Rosenberry</a:t>
            </a:r>
          </a:p>
        </p:txBody>
      </p:sp>
      <p:pic>
        <p:nvPicPr>
          <p:cNvPr id="2060" name="Picture 12">
            <a:extLst>
              <a:ext uri="{FF2B5EF4-FFF2-40B4-BE49-F238E27FC236}">
                <a16:creationId xmlns:a16="http://schemas.microsoft.com/office/drawing/2014/main" id="{544DBA32-57C6-4667-A1DC-CF5A3462FC40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14" b="26914"/>
          <a:stretch/>
        </p:blipFill>
        <p:spPr bwMode="auto">
          <a:xfrm>
            <a:off x="7280429" y="560941"/>
            <a:ext cx="1371600" cy="13716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ABFA5A0B-432A-49F1-A114-723B368D7A62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1" b="16641"/>
          <a:stretch/>
        </p:blipFill>
        <p:spPr bwMode="auto">
          <a:xfrm>
            <a:off x="5437801" y="613378"/>
            <a:ext cx="1371600" cy="13716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B83B5F25-485B-4714-B67F-B6DA428524BC}"/>
              </a:ext>
            </a:extLst>
          </p:cNvPr>
          <p:cNvSpPr txBox="1">
            <a:spLocks/>
          </p:cNvSpPr>
          <p:nvPr/>
        </p:nvSpPr>
        <p:spPr>
          <a:xfrm>
            <a:off x="5246788" y="6120617"/>
            <a:ext cx="2010258" cy="36755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100" b="0" i="0" kern="120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Christina Pinto</a:t>
            </a:r>
          </a:p>
        </p:txBody>
      </p:sp>
      <p:pic>
        <p:nvPicPr>
          <p:cNvPr id="17" name="Picture 16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32713FD8-86C1-7D4C-8D63-6C44CD5432E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/>
          <a:srcRect t="10821" b="17729"/>
          <a:stretch/>
        </p:blipFill>
        <p:spPr>
          <a:xfrm>
            <a:off x="2000195" y="2484604"/>
            <a:ext cx="1371600" cy="1371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 descr="A person in a suit smiling&#10;&#10;Description automatically generated with medium confidence">
            <a:extLst>
              <a:ext uri="{FF2B5EF4-FFF2-40B4-BE49-F238E27FC236}">
                <a16:creationId xmlns:a16="http://schemas.microsoft.com/office/drawing/2014/main" id="{8C1DCBE3-D4B3-C140-A7B0-E1ECCE770AA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/>
          <a:srcRect l="-214" t="6527" r="214" b="22023"/>
          <a:stretch/>
        </p:blipFill>
        <p:spPr>
          <a:xfrm>
            <a:off x="3740182" y="580627"/>
            <a:ext cx="1371600" cy="1371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25475D90-BC34-6E4E-9BEC-E1D8259DCFB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/>
          <a:srcRect t="6991" b="21559"/>
          <a:stretch/>
        </p:blipFill>
        <p:spPr>
          <a:xfrm>
            <a:off x="240117" y="2484604"/>
            <a:ext cx="1371600" cy="1371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31870BE8-8D34-4ACD-88ED-C0C119EA2C00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1" r="7851"/>
          <a:stretch/>
        </p:blipFill>
        <p:spPr bwMode="auto">
          <a:xfrm>
            <a:off x="7280429" y="2484604"/>
            <a:ext cx="1371600" cy="13716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62D9357A-0932-46C1-9F2D-D2CA3067C342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 bwMode="auto">
          <a:xfrm>
            <a:off x="9039577" y="2439917"/>
            <a:ext cx="1371600" cy="13716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0F7A2CF4-55A5-435F-99A3-8FC7A523D894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27" b="32472"/>
          <a:stretch/>
        </p:blipFill>
        <p:spPr bwMode="auto">
          <a:xfrm>
            <a:off x="240117" y="4453532"/>
            <a:ext cx="1371600" cy="13716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25D15EDB-CC9B-42E3-BE74-74E9449651E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2"/>
          <a:srcRect l="-1144" t="10478" r="1144" b="18072"/>
          <a:stretch/>
        </p:blipFill>
        <p:spPr>
          <a:xfrm>
            <a:off x="7414402" y="4560231"/>
            <a:ext cx="1371600" cy="1371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32" descr="A person wearing a black dress&#10;&#10;Description automatically generated with medium confidence">
            <a:extLst>
              <a:ext uri="{FF2B5EF4-FFF2-40B4-BE49-F238E27FC236}">
                <a16:creationId xmlns:a16="http://schemas.microsoft.com/office/drawing/2014/main" id="{0D35A645-CCCB-4818-ACCA-A32AD328C1C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3"/>
          <a:srcRect l="-1024" r="1024" b="53858"/>
          <a:stretch/>
        </p:blipFill>
        <p:spPr>
          <a:xfrm>
            <a:off x="3770811" y="4569720"/>
            <a:ext cx="1371600" cy="1371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938A9F2-3F03-4EF1-84C3-E54844ACC60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4"/>
          <a:srcRect l="8390" t="2674" r="24308" b="-2674"/>
          <a:stretch/>
        </p:blipFill>
        <p:spPr>
          <a:xfrm>
            <a:off x="1987495" y="592578"/>
            <a:ext cx="1371600" cy="1371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09E40A5-563D-474D-992C-D655CFE1BEB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5"/>
          <a:srcRect l="12778" t="2727" r="3962" b="-2727"/>
          <a:stretch/>
        </p:blipFill>
        <p:spPr>
          <a:xfrm>
            <a:off x="5520351" y="2468218"/>
            <a:ext cx="1371600" cy="1371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BD15954-F0A9-4F40-91AB-D899094E2CCC}"/>
              </a:ext>
            </a:extLst>
          </p:cNvPr>
          <p:cNvSpPr txBox="1"/>
          <p:nvPr/>
        </p:nvSpPr>
        <p:spPr>
          <a:xfrm>
            <a:off x="0" y="73907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2022-2023 SGA BUDGET &amp; FINANCE</a:t>
            </a:r>
            <a:endParaRPr lang="en-US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 Placeholder 1">
            <a:extLst>
              <a:ext uri="{FF2B5EF4-FFF2-40B4-BE49-F238E27FC236}">
                <a16:creationId xmlns:a16="http://schemas.microsoft.com/office/drawing/2014/main" id="{9A920D1C-FF52-4B68-9733-C43DC6713AE7}"/>
              </a:ext>
            </a:extLst>
          </p:cNvPr>
          <p:cNvSpPr txBox="1">
            <a:spLocks/>
          </p:cNvSpPr>
          <p:nvPr/>
        </p:nvSpPr>
        <p:spPr>
          <a:xfrm>
            <a:off x="-84289" y="3912522"/>
            <a:ext cx="2010258" cy="36755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100" b="0" i="0" kern="120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Katie </a:t>
            </a:r>
            <a:r>
              <a:rPr lang="en-US" sz="1600" dirty="0" err="1"/>
              <a:t>Fischetti</a:t>
            </a:r>
            <a:endParaRPr lang="en-US" sz="1600" dirty="0"/>
          </a:p>
        </p:txBody>
      </p:sp>
      <p:sp>
        <p:nvSpPr>
          <p:cNvPr id="36" name="Text Placeholder 1">
            <a:extLst>
              <a:ext uri="{FF2B5EF4-FFF2-40B4-BE49-F238E27FC236}">
                <a16:creationId xmlns:a16="http://schemas.microsoft.com/office/drawing/2014/main" id="{B76A1B16-B6C6-4C0E-BA0C-86FD829022A0}"/>
              </a:ext>
            </a:extLst>
          </p:cNvPr>
          <p:cNvSpPr txBox="1">
            <a:spLocks/>
          </p:cNvSpPr>
          <p:nvPr/>
        </p:nvSpPr>
        <p:spPr>
          <a:xfrm>
            <a:off x="1780760" y="3956178"/>
            <a:ext cx="2010257" cy="44969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100" b="0" i="0" kern="120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Abigail </a:t>
            </a:r>
            <a:r>
              <a:rPr lang="en-US" sz="1600" dirty="0" err="1"/>
              <a:t>Birtchet</a:t>
            </a:r>
            <a:endParaRPr lang="en-US" sz="1600" dirty="0"/>
          </a:p>
        </p:txBody>
      </p:sp>
      <p:sp>
        <p:nvSpPr>
          <p:cNvPr id="37" name="Text Placeholder 1">
            <a:extLst>
              <a:ext uri="{FF2B5EF4-FFF2-40B4-BE49-F238E27FC236}">
                <a16:creationId xmlns:a16="http://schemas.microsoft.com/office/drawing/2014/main" id="{917264F9-E6BB-472B-BEF0-11122EF26197}"/>
              </a:ext>
            </a:extLst>
          </p:cNvPr>
          <p:cNvSpPr txBox="1">
            <a:spLocks/>
          </p:cNvSpPr>
          <p:nvPr/>
        </p:nvSpPr>
        <p:spPr>
          <a:xfrm>
            <a:off x="5313107" y="3983678"/>
            <a:ext cx="2010258" cy="36755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100" b="0" i="0" kern="120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Jordan Miller</a:t>
            </a:r>
          </a:p>
        </p:txBody>
      </p:sp>
      <p:sp>
        <p:nvSpPr>
          <p:cNvPr id="38" name="Text Placeholder 1">
            <a:extLst>
              <a:ext uri="{FF2B5EF4-FFF2-40B4-BE49-F238E27FC236}">
                <a16:creationId xmlns:a16="http://schemas.microsoft.com/office/drawing/2014/main" id="{F819C354-EA88-4CA0-BC7E-DDB806247926}"/>
              </a:ext>
            </a:extLst>
          </p:cNvPr>
          <p:cNvSpPr txBox="1">
            <a:spLocks/>
          </p:cNvSpPr>
          <p:nvPr/>
        </p:nvSpPr>
        <p:spPr>
          <a:xfrm>
            <a:off x="5201022" y="2008544"/>
            <a:ext cx="2010258" cy="36755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100" b="0" i="0" kern="120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Chase Slenker</a:t>
            </a:r>
          </a:p>
        </p:txBody>
      </p:sp>
      <p:sp>
        <p:nvSpPr>
          <p:cNvPr id="39" name="Text Placeholder 1">
            <a:extLst>
              <a:ext uri="{FF2B5EF4-FFF2-40B4-BE49-F238E27FC236}">
                <a16:creationId xmlns:a16="http://schemas.microsoft.com/office/drawing/2014/main" id="{EBE62C26-C0BF-4B10-996F-2B3BFDD20C62}"/>
              </a:ext>
            </a:extLst>
          </p:cNvPr>
          <p:cNvSpPr txBox="1">
            <a:spLocks/>
          </p:cNvSpPr>
          <p:nvPr/>
        </p:nvSpPr>
        <p:spPr>
          <a:xfrm>
            <a:off x="3451482" y="2005295"/>
            <a:ext cx="2010258" cy="36755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100" b="0" i="0" kern="120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Austin </a:t>
            </a:r>
            <a:r>
              <a:rPr lang="en-US" sz="1600" dirty="0" err="1"/>
              <a:t>Correll</a:t>
            </a:r>
            <a:endParaRPr lang="en-US" sz="1600" dirty="0"/>
          </a:p>
        </p:txBody>
      </p:sp>
      <p:sp>
        <p:nvSpPr>
          <p:cNvPr id="40" name="Text Placeholder 1">
            <a:extLst>
              <a:ext uri="{FF2B5EF4-FFF2-40B4-BE49-F238E27FC236}">
                <a16:creationId xmlns:a16="http://schemas.microsoft.com/office/drawing/2014/main" id="{92942C13-9EEC-475A-9BEA-9C576A3D854C}"/>
              </a:ext>
            </a:extLst>
          </p:cNvPr>
          <p:cNvSpPr txBox="1">
            <a:spLocks/>
          </p:cNvSpPr>
          <p:nvPr/>
        </p:nvSpPr>
        <p:spPr>
          <a:xfrm>
            <a:off x="1765204" y="1999912"/>
            <a:ext cx="2010258" cy="36755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100" b="0" i="0" kern="120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Nathan Augustin</a:t>
            </a:r>
          </a:p>
        </p:txBody>
      </p:sp>
      <p:sp>
        <p:nvSpPr>
          <p:cNvPr id="41" name="Text Placeholder 1">
            <a:extLst>
              <a:ext uri="{FF2B5EF4-FFF2-40B4-BE49-F238E27FC236}">
                <a16:creationId xmlns:a16="http://schemas.microsoft.com/office/drawing/2014/main" id="{91097CB0-31B7-46A6-A607-EB04EDB7D8B9}"/>
              </a:ext>
            </a:extLst>
          </p:cNvPr>
          <p:cNvSpPr txBox="1">
            <a:spLocks/>
          </p:cNvSpPr>
          <p:nvPr/>
        </p:nvSpPr>
        <p:spPr>
          <a:xfrm>
            <a:off x="-87732" y="1988296"/>
            <a:ext cx="2010258" cy="36755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100" b="0" i="0" kern="120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Faith </a:t>
            </a:r>
            <a:r>
              <a:rPr lang="en-US" sz="1600" dirty="0" err="1"/>
              <a:t>Mummert</a:t>
            </a:r>
            <a:endParaRPr lang="en-US" sz="1600" dirty="0"/>
          </a:p>
        </p:txBody>
      </p:sp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0AAB7707-6967-4FDA-9F19-74FE2A22D9CD}"/>
              </a:ext>
            </a:extLst>
          </p:cNvPr>
          <p:cNvSpPr txBox="1">
            <a:spLocks/>
          </p:cNvSpPr>
          <p:nvPr/>
        </p:nvSpPr>
        <p:spPr>
          <a:xfrm>
            <a:off x="6961100" y="1995478"/>
            <a:ext cx="2010258" cy="36755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100" b="0" i="0" kern="120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Erica Weaver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DE1ACE-C60B-430A-8857-FE7C8B74AAFC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20" b="20948"/>
          <a:stretch/>
        </p:blipFill>
        <p:spPr bwMode="auto">
          <a:xfrm>
            <a:off x="3760273" y="2439917"/>
            <a:ext cx="1371600" cy="13716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0546B8A-609F-4201-B333-92CCF0E7A084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20" b="20948"/>
          <a:stretch/>
        </p:blipFill>
        <p:spPr bwMode="auto">
          <a:xfrm>
            <a:off x="1922526" y="4569720"/>
            <a:ext cx="1371600" cy="136799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Placeholder 1">
            <a:extLst>
              <a:ext uri="{FF2B5EF4-FFF2-40B4-BE49-F238E27FC236}">
                <a16:creationId xmlns:a16="http://schemas.microsoft.com/office/drawing/2014/main" id="{69132E0C-82FA-4708-90CF-645013AEFF97}"/>
              </a:ext>
            </a:extLst>
          </p:cNvPr>
          <p:cNvSpPr txBox="1">
            <a:spLocks/>
          </p:cNvSpPr>
          <p:nvPr/>
        </p:nvSpPr>
        <p:spPr>
          <a:xfrm>
            <a:off x="3518328" y="6113312"/>
            <a:ext cx="2010258" cy="36755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100" b="0" i="0" kern="120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Brea Neal</a:t>
            </a:r>
          </a:p>
        </p:txBody>
      </p:sp>
      <p:sp>
        <p:nvSpPr>
          <p:cNvPr id="44" name="Text Placeholder 1">
            <a:extLst>
              <a:ext uri="{FF2B5EF4-FFF2-40B4-BE49-F238E27FC236}">
                <a16:creationId xmlns:a16="http://schemas.microsoft.com/office/drawing/2014/main" id="{D141B66F-2826-4EEE-B3A9-D0A5C9D0BC98}"/>
              </a:ext>
            </a:extLst>
          </p:cNvPr>
          <p:cNvSpPr txBox="1">
            <a:spLocks/>
          </p:cNvSpPr>
          <p:nvPr/>
        </p:nvSpPr>
        <p:spPr>
          <a:xfrm>
            <a:off x="3559644" y="3950166"/>
            <a:ext cx="2010258" cy="36755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100" b="0" i="0" kern="120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err="1"/>
              <a:t>Khalilh</a:t>
            </a:r>
            <a:r>
              <a:rPr lang="en-US" sz="1600" dirty="0"/>
              <a:t> Jackson</a:t>
            </a:r>
          </a:p>
        </p:txBody>
      </p:sp>
      <p:sp>
        <p:nvSpPr>
          <p:cNvPr id="45" name="Text Placeholder 1">
            <a:extLst>
              <a:ext uri="{FF2B5EF4-FFF2-40B4-BE49-F238E27FC236}">
                <a16:creationId xmlns:a16="http://schemas.microsoft.com/office/drawing/2014/main" id="{5FF678B3-C596-4434-988C-097661B5BD91}"/>
              </a:ext>
            </a:extLst>
          </p:cNvPr>
          <p:cNvSpPr txBox="1">
            <a:spLocks/>
          </p:cNvSpPr>
          <p:nvPr/>
        </p:nvSpPr>
        <p:spPr>
          <a:xfrm>
            <a:off x="8710640" y="1982060"/>
            <a:ext cx="2010258" cy="36755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100" b="0" i="0" kern="120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Andrew Hare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291F00-323B-43D4-B086-C2103FB7F424}"/>
              </a:ext>
            </a:extLst>
          </p:cNvPr>
          <p:cNvPicPr preferRelativeResize="0">
            <a:picLocks/>
          </p:cNvPicPr>
          <p:nvPr/>
        </p:nvPicPr>
        <p:blipFill>
          <a:blip r:embed="rId18"/>
          <a:stretch>
            <a:fillRect/>
          </a:stretch>
        </p:blipFill>
        <p:spPr>
          <a:xfrm>
            <a:off x="5566117" y="4560231"/>
            <a:ext cx="1371600" cy="1371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DE592B-4C43-4183-8664-71608560B79A}"/>
              </a:ext>
            </a:extLst>
          </p:cNvPr>
          <p:cNvPicPr preferRelativeResize="0">
            <a:picLocks/>
          </p:cNvPicPr>
          <p:nvPr/>
        </p:nvPicPr>
        <p:blipFill>
          <a:blip r:embed="rId19"/>
          <a:stretch>
            <a:fillRect/>
          </a:stretch>
        </p:blipFill>
        <p:spPr>
          <a:xfrm>
            <a:off x="8947620" y="509574"/>
            <a:ext cx="1371600" cy="1371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12A2E0CE-2F41-48A9-BF30-31DCE7B59416}"/>
              </a:ext>
            </a:extLst>
          </p:cNvPr>
          <p:cNvSpPr txBox="1">
            <a:spLocks/>
          </p:cNvSpPr>
          <p:nvPr/>
        </p:nvSpPr>
        <p:spPr>
          <a:xfrm>
            <a:off x="10269440" y="3991529"/>
            <a:ext cx="2010258" cy="36755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100" b="0" i="0" kern="120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Kennedy Holt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31B470D-4DD8-4CAE-BCB8-D0F3D97A1B5E}"/>
              </a:ext>
            </a:extLst>
          </p:cNvPr>
          <p:cNvPicPr preferRelativeResize="0">
            <a:picLocks/>
          </p:cNvPicPr>
          <p:nvPr/>
        </p:nvPicPr>
        <p:blipFill>
          <a:blip r:embed="rId20"/>
          <a:stretch>
            <a:fillRect/>
          </a:stretch>
        </p:blipFill>
        <p:spPr>
          <a:xfrm>
            <a:off x="10588769" y="2388299"/>
            <a:ext cx="1371600" cy="1371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97015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38200" y="184805"/>
            <a:ext cx="10515600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1336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9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marR="1336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9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marR="1336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9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2022-2023 </a:t>
            </a:r>
            <a:r>
              <a:rPr lang="en-US" sz="29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Expense</a:t>
            </a:r>
            <a:endParaRPr lang="en-US" sz="29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37D530-9C10-F848-A9EA-2D5F53E4D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7861" y="167764"/>
            <a:ext cx="1422400" cy="1422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455A03-B58D-BC4D-85FB-6D3506FB0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2201" y="342090"/>
            <a:ext cx="2213963" cy="10239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7BCC72-189F-4F7C-BBA5-A0AE97BE4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267" y="1906080"/>
            <a:ext cx="9580418" cy="418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583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4335327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EBCEB2-EF7F-A742-A71A-1EF3C69415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360" y="637125"/>
            <a:ext cx="3802276" cy="525637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800" kern="1200" dirty="0">
                <a:latin typeface="+mj-lt"/>
                <a:ea typeface="+mj-ea"/>
                <a:cs typeface="+mj-cs"/>
              </a:rPr>
              <a:t>DEFICIT REDUCED $762,267.57</a:t>
            </a:r>
          </a:p>
        </p:txBody>
      </p:sp>
      <p:graphicFrame>
        <p:nvGraphicFramePr>
          <p:cNvPr id="54" name="Text Placeholder 1">
            <a:extLst>
              <a:ext uri="{FF2B5EF4-FFF2-40B4-BE49-F238E27FC236}">
                <a16:creationId xmlns:a16="http://schemas.microsoft.com/office/drawing/2014/main" id="{D8FE764C-FFF9-6F14-CC3D-20CF23AB6C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3975872"/>
              </p:ext>
            </p:extLst>
          </p:nvPr>
        </p:nvGraphicFramePr>
        <p:xfrm>
          <a:off x="5264981" y="-531295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851318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38881" y="417576"/>
            <a:ext cx="10909640" cy="12493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1336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1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marR="1336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1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marR="1336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2023 Reserve Usage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F01C248-5FCB-D94B-86C2-C60F31AC3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7861" y="167764"/>
            <a:ext cx="1422400" cy="1422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2D6EBB-058E-A746-AFC2-A385EF8E1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2201" y="342090"/>
            <a:ext cx="2213963" cy="10239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4907FC-C29E-4A58-ACCA-1490BFBE82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33722"/>
            <a:ext cx="12192000" cy="277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814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00400" y="959301"/>
            <a:ext cx="11150529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3360"/>
            <a:endParaRPr lang="en-US" sz="1050" dirty="0">
              <a:latin typeface="Arial" panose="020B0604020202020204" pitchFamily="34" charset="0"/>
            </a:endParaRPr>
          </a:p>
          <a:p>
            <a:pPr marR="13360"/>
            <a:endParaRPr lang="en-US" sz="1050" dirty="0">
              <a:latin typeface="Arial" panose="020B0604020202020204" pitchFamily="34" charset="0"/>
            </a:endParaRPr>
          </a:p>
          <a:p>
            <a:pPr marR="13360"/>
            <a:r>
              <a:rPr lang="en-US" sz="4800" b="1" dirty="0">
                <a:latin typeface="+mj-lt"/>
              </a:rPr>
              <a:t>22-23 Changes for Student Groups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480639" y="2150040"/>
            <a:ext cx="11150529" cy="3184466"/>
          </a:xfrm>
        </p:spPr>
        <p:txBody>
          <a:bodyPr numCol="1"/>
          <a:lstStyle/>
          <a:p>
            <a:pPr marL="800100" indent="-457200" fontAlgn="base">
              <a:lnSpc>
                <a:spcPct val="15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Shared programming responsibility</a:t>
            </a:r>
          </a:p>
          <a:p>
            <a:pPr marL="800100" indent="-457200" fontAlgn="base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Expanded budget training to better utilize financial resources</a:t>
            </a:r>
          </a:p>
          <a:p>
            <a:pPr marL="800100" indent="-457200" fontAlgn="base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Leadership development &amp; student group resources</a:t>
            </a:r>
          </a:p>
          <a:p>
            <a:pPr marL="800100" indent="-457200" fontAlgn="base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Fundraising resources &amp; training</a:t>
            </a:r>
          </a:p>
          <a:p>
            <a:pPr marL="1142983" lvl="2" indent="-457200" fontAlgn="base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650" dirty="0">
                <a:solidFill>
                  <a:srgbClr val="000000"/>
                </a:solidFill>
                <a:latin typeface="Times New Roman" panose="02020603050405020304" pitchFamily="18" charset="0"/>
              </a:rPr>
              <a:t>Digital options (PayPal)</a:t>
            </a:r>
          </a:p>
          <a:p>
            <a:pPr marL="800100" indent="-457200" fontAlgn="base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Cost efficiency planning</a:t>
            </a:r>
          </a:p>
          <a:p>
            <a:pPr marL="857242" lvl="1" indent="-514350" fontAlgn="base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95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38100" indent="0">
              <a:lnSpc>
                <a:spcPct val="100000"/>
              </a:lnSpc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389997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297762" y="329184"/>
            <a:ext cx="6251110" cy="1783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R="1336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600" dirty="0">
              <a:latin typeface="+mj-lt"/>
              <a:ea typeface="+mj-ea"/>
              <a:cs typeface="+mj-cs"/>
            </a:endParaRPr>
          </a:p>
          <a:p>
            <a:pPr marR="1336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600" dirty="0">
              <a:latin typeface="+mj-lt"/>
              <a:ea typeface="+mj-ea"/>
              <a:cs typeface="+mj-cs"/>
            </a:endParaRPr>
          </a:p>
          <a:p>
            <a:pPr marR="1336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b="1" dirty="0">
                <a:latin typeface="+mj-lt"/>
                <a:ea typeface="+mj-ea"/>
                <a:cs typeface="+mj-cs"/>
              </a:rPr>
              <a:t>22-23 Changes for Graduate Students</a:t>
            </a:r>
          </a:p>
        </p:txBody>
      </p:sp>
      <p:pic>
        <p:nvPicPr>
          <p:cNvPr id="6" name="Picture 5" descr="Back view of graduates in an outdoor graduation">
            <a:extLst>
              <a:ext uri="{FF2B5EF4-FFF2-40B4-BE49-F238E27FC236}">
                <a16:creationId xmlns:a16="http://schemas.microsoft.com/office/drawing/2014/main" id="{0663B953-044E-879F-B439-4EB88802DC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91" r="35478" b="-1"/>
          <a:stretch/>
        </p:blipFill>
        <p:spPr>
          <a:xfrm>
            <a:off x="338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4918841" y="2441448"/>
            <a:ext cx="6630031" cy="4398264"/>
          </a:xfrm>
        </p:spPr>
        <p:txBody>
          <a:bodyPr vert="horz" lIns="91440" tIns="45720" rIns="91440" bIns="45720" numCol="1" rtlCol="0">
            <a:normAutofit fontScale="85000" lnSpcReduction="10000"/>
          </a:bodyPr>
          <a:lstStyle/>
          <a:p>
            <a:pPr marL="800092" lvl="1" indent="-228600" fontAlgn="base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550" dirty="0">
                <a:solidFill>
                  <a:schemeClr val="tx1"/>
                </a:solidFill>
              </a:rPr>
              <a:t>Graduate students able to participate in all student life events</a:t>
            </a:r>
          </a:p>
          <a:p>
            <a:pPr marL="800092" lvl="1" indent="-228600" fontAlgn="base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550" dirty="0">
                <a:solidFill>
                  <a:schemeClr val="tx1"/>
                </a:solidFill>
              </a:rPr>
              <a:t>Graduate students can collect prizes, etc. </a:t>
            </a:r>
          </a:p>
          <a:p>
            <a:pPr marL="800092" lvl="1" indent="-228600" fontAlgn="base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550" dirty="0">
                <a:solidFill>
                  <a:schemeClr val="tx1"/>
                </a:solidFill>
              </a:rPr>
              <a:t>Continued participation of graduate students in NCAA athletics (per NCAA guidelines)</a:t>
            </a:r>
          </a:p>
          <a:p>
            <a:pPr marL="800092" lvl="1" indent="-228600" fontAlgn="base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550" dirty="0">
                <a:solidFill>
                  <a:schemeClr val="tx1"/>
                </a:solidFill>
              </a:rPr>
              <a:t>Increased advertisement for services (ex. Free tickets, Bus Service, etc.) to Graduate students</a:t>
            </a:r>
          </a:p>
          <a:p>
            <a:pPr marL="857242" lvl="1" indent="-228600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200" b="0" i="0" u="none" strike="noStrike" dirty="0">
              <a:solidFill>
                <a:schemeClr val="tx1"/>
              </a:solidFill>
              <a:effectLst/>
            </a:endParaRPr>
          </a:p>
          <a:p>
            <a:pPr marL="381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6876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AFBA07-2B31-4A85-BCBC-550B878729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87732" y="6114777"/>
            <a:ext cx="2010258" cy="367553"/>
          </a:xfrm>
        </p:spPr>
        <p:txBody>
          <a:bodyPr>
            <a:normAutofit/>
          </a:bodyPr>
          <a:lstStyle/>
          <a:p>
            <a:pPr algn="ctr"/>
            <a:r>
              <a:rPr lang="en-US" sz="1600" dirty="0"/>
              <a:t>Ian Davis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A1FB1493-DBC8-44BC-A059-7BA15BCBC5B7}"/>
              </a:ext>
            </a:extLst>
          </p:cNvPr>
          <p:cNvSpPr txBox="1">
            <a:spLocks/>
          </p:cNvSpPr>
          <p:nvPr/>
        </p:nvSpPr>
        <p:spPr>
          <a:xfrm>
            <a:off x="1680866" y="6126393"/>
            <a:ext cx="2010258" cy="36755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100" b="0" i="0" kern="120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Matthew Leonard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1B16E1AD-F132-4BF5-8FF1-2B008017D5A4}"/>
              </a:ext>
            </a:extLst>
          </p:cNvPr>
          <p:cNvSpPr txBox="1">
            <a:spLocks/>
          </p:cNvSpPr>
          <p:nvPr/>
        </p:nvSpPr>
        <p:spPr>
          <a:xfrm>
            <a:off x="7094496" y="3963240"/>
            <a:ext cx="2010258" cy="36755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100" b="0" i="0" kern="120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Steven Matheson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118AD263-305D-4729-A386-9373CD3ACC43}"/>
              </a:ext>
            </a:extLst>
          </p:cNvPr>
          <p:cNvSpPr txBox="1">
            <a:spLocks/>
          </p:cNvSpPr>
          <p:nvPr/>
        </p:nvSpPr>
        <p:spPr>
          <a:xfrm>
            <a:off x="8747350" y="3991530"/>
            <a:ext cx="2010258" cy="36755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100" b="0" i="0" kern="120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Zach </a:t>
            </a:r>
            <a:r>
              <a:rPr lang="en-US" sz="1600" dirty="0" err="1"/>
              <a:t>Steffy</a:t>
            </a:r>
            <a:endParaRPr lang="en-US" sz="16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26F287A-4A6C-4B09-8D02-9D8ACAFF7672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3" b="3883"/>
          <a:stretch/>
        </p:blipFill>
        <p:spPr bwMode="auto">
          <a:xfrm>
            <a:off x="230564" y="492554"/>
            <a:ext cx="1371600" cy="13716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3F9CAAA1-5BBD-45E3-B6B8-CA1002691801}"/>
              </a:ext>
            </a:extLst>
          </p:cNvPr>
          <p:cNvSpPr txBox="1">
            <a:spLocks/>
          </p:cNvSpPr>
          <p:nvPr/>
        </p:nvSpPr>
        <p:spPr>
          <a:xfrm>
            <a:off x="7114566" y="6114778"/>
            <a:ext cx="2010258" cy="36755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100" b="0" i="0" kern="120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Ethan </a:t>
            </a:r>
            <a:r>
              <a:rPr lang="en-US" sz="1600" dirty="0" err="1"/>
              <a:t>Rosenberry</a:t>
            </a:r>
            <a:endParaRPr lang="en-US" sz="1600" dirty="0"/>
          </a:p>
        </p:txBody>
      </p:sp>
      <p:pic>
        <p:nvPicPr>
          <p:cNvPr id="2060" name="Picture 12">
            <a:extLst>
              <a:ext uri="{FF2B5EF4-FFF2-40B4-BE49-F238E27FC236}">
                <a16:creationId xmlns:a16="http://schemas.microsoft.com/office/drawing/2014/main" id="{544DBA32-57C6-4667-A1DC-CF5A3462FC40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14" b="26914"/>
          <a:stretch/>
        </p:blipFill>
        <p:spPr bwMode="auto">
          <a:xfrm>
            <a:off x="7280429" y="560941"/>
            <a:ext cx="1371600" cy="13716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ABFA5A0B-432A-49F1-A114-723B368D7A62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1" b="16641"/>
          <a:stretch/>
        </p:blipFill>
        <p:spPr bwMode="auto">
          <a:xfrm>
            <a:off x="5437801" y="613378"/>
            <a:ext cx="1371600" cy="13716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B83B5F25-485B-4714-B67F-B6DA428524BC}"/>
              </a:ext>
            </a:extLst>
          </p:cNvPr>
          <p:cNvSpPr txBox="1">
            <a:spLocks/>
          </p:cNvSpPr>
          <p:nvPr/>
        </p:nvSpPr>
        <p:spPr>
          <a:xfrm>
            <a:off x="5270171" y="6120617"/>
            <a:ext cx="2010258" cy="36755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100" b="0" i="0" kern="120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Chase Carpenter</a:t>
            </a:r>
          </a:p>
        </p:txBody>
      </p:sp>
      <p:pic>
        <p:nvPicPr>
          <p:cNvPr id="17" name="Picture 16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32713FD8-86C1-7D4C-8D63-6C44CD5432E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t="10821" b="17729"/>
          <a:stretch/>
        </p:blipFill>
        <p:spPr>
          <a:xfrm>
            <a:off x="2000195" y="2484604"/>
            <a:ext cx="1371600" cy="1371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 descr="A person in a suit smiling&#10;&#10;Description automatically generated with medium confidence">
            <a:extLst>
              <a:ext uri="{FF2B5EF4-FFF2-40B4-BE49-F238E27FC236}">
                <a16:creationId xmlns:a16="http://schemas.microsoft.com/office/drawing/2014/main" id="{8C1DCBE3-D4B3-C140-A7B0-E1ECCE770AA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/>
          <a:srcRect l="-214" t="6527" r="214" b="22023"/>
          <a:stretch/>
        </p:blipFill>
        <p:spPr>
          <a:xfrm>
            <a:off x="3740182" y="580627"/>
            <a:ext cx="1371600" cy="1371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25475D90-BC34-6E4E-9BEC-E1D8259DCFB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/>
          <a:srcRect t="6991" b="21559"/>
          <a:stretch/>
        </p:blipFill>
        <p:spPr>
          <a:xfrm>
            <a:off x="240117" y="2484604"/>
            <a:ext cx="1371600" cy="1371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31870BE8-8D34-4ACD-88ED-C0C119EA2C00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1" r="7851"/>
          <a:stretch/>
        </p:blipFill>
        <p:spPr bwMode="auto">
          <a:xfrm>
            <a:off x="7280429" y="2484604"/>
            <a:ext cx="1371600" cy="13716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62D9357A-0932-46C1-9F2D-D2CA3067C342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 bwMode="auto">
          <a:xfrm>
            <a:off x="9039577" y="2439917"/>
            <a:ext cx="1371600" cy="13716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0F7A2CF4-55A5-435F-99A3-8FC7A523D894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27" b="32472"/>
          <a:stretch/>
        </p:blipFill>
        <p:spPr bwMode="auto">
          <a:xfrm>
            <a:off x="240117" y="4453532"/>
            <a:ext cx="1371600" cy="13716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25D15EDB-CC9B-42E3-BE74-74E9449651E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1"/>
          <a:srcRect l="-1144" t="10478" r="1144" b="18072"/>
          <a:stretch/>
        </p:blipFill>
        <p:spPr>
          <a:xfrm>
            <a:off x="7414402" y="4560231"/>
            <a:ext cx="1371600" cy="1371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31" descr="A person in a suit smiling&#10;&#10;Description automatically generated with low confidence">
            <a:extLst>
              <a:ext uri="{FF2B5EF4-FFF2-40B4-BE49-F238E27FC236}">
                <a16:creationId xmlns:a16="http://schemas.microsoft.com/office/drawing/2014/main" id="{6D35A945-9FD5-4E9F-A3EE-2C91B5F90AE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2"/>
          <a:srcRect l="-768" t="9111" r="768" b="19439"/>
          <a:stretch/>
        </p:blipFill>
        <p:spPr>
          <a:xfrm>
            <a:off x="5632436" y="4593620"/>
            <a:ext cx="1371600" cy="1371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32" descr="A person wearing a black dress&#10;&#10;Description automatically generated with medium confidence">
            <a:extLst>
              <a:ext uri="{FF2B5EF4-FFF2-40B4-BE49-F238E27FC236}">
                <a16:creationId xmlns:a16="http://schemas.microsoft.com/office/drawing/2014/main" id="{0D35A645-CCCB-4818-ACCA-A32AD328C1C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3"/>
          <a:srcRect l="-1024" r="1024" b="53858"/>
          <a:stretch/>
        </p:blipFill>
        <p:spPr>
          <a:xfrm>
            <a:off x="3770811" y="4569720"/>
            <a:ext cx="1371600" cy="1371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938A9F2-3F03-4EF1-84C3-E54844ACC60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4"/>
          <a:srcRect l="8390" t="2674" r="24308" b="-2674"/>
          <a:stretch/>
        </p:blipFill>
        <p:spPr>
          <a:xfrm>
            <a:off x="1987495" y="592578"/>
            <a:ext cx="1371600" cy="1371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09E40A5-563D-474D-992C-D655CFE1BEB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5"/>
          <a:srcRect l="12778" t="2727" r="3962" b="-2727"/>
          <a:stretch/>
        </p:blipFill>
        <p:spPr>
          <a:xfrm>
            <a:off x="5520351" y="2468218"/>
            <a:ext cx="1371600" cy="1371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Text Placeholder 1">
            <a:extLst>
              <a:ext uri="{FF2B5EF4-FFF2-40B4-BE49-F238E27FC236}">
                <a16:creationId xmlns:a16="http://schemas.microsoft.com/office/drawing/2014/main" id="{9A920D1C-FF52-4B68-9733-C43DC6713AE7}"/>
              </a:ext>
            </a:extLst>
          </p:cNvPr>
          <p:cNvSpPr txBox="1">
            <a:spLocks/>
          </p:cNvSpPr>
          <p:nvPr/>
        </p:nvSpPr>
        <p:spPr>
          <a:xfrm>
            <a:off x="-84289" y="3912522"/>
            <a:ext cx="2010258" cy="36755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100" b="0" i="0" kern="120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Katie </a:t>
            </a:r>
            <a:r>
              <a:rPr lang="en-US" sz="1600" dirty="0" err="1"/>
              <a:t>Fischetti</a:t>
            </a:r>
            <a:endParaRPr lang="en-US" sz="1600" dirty="0"/>
          </a:p>
        </p:txBody>
      </p:sp>
      <p:sp>
        <p:nvSpPr>
          <p:cNvPr id="36" name="Text Placeholder 1">
            <a:extLst>
              <a:ext uri="{FF2B5EF4-FFF2-40B4-BE49-F238E27FC236}">
                <a16:creationId xmlns:a16="http://schemas.microsoft.com/office/drawing/2014/main" id="{B76A1B16-B6C6-4C0E-BA0C-86FD829022A0}"/>
              </a:ext>
            </a:extLst>
          </p:cNvPr>
          <p:cNvSpPr txBox="1">
            <a:spLocks/>
          </p:cNvSpPr>
          <p:nvPr/>
        </p:nvSpPr>
        <p:spPr>
          <a:xfrm>
            <a:off x="1780760" y="3956178"/>
            <a:ext cx="2010257" cy="44969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100" b="0" i="0" kern="120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Abigail </a:t>
            </a:r>
            <a:r>
              <a:rPr lang="en-US" sz="1600" dirty="0" err="1"/>
              <a:t>Birtchet</a:t>
            </a:r>
            <a:endParaRPr lang="en-US" sz="1600" dirty="0"/>
          </a:p>
        </p:txBody>
      </p:sp>
      <p:sp>
        <p:nvSpPr>
          <p:cNvPr id="37" name="Text Placeholder 1">
            <a:extLst>
              <a:ext uri="{FF2B5EF4-FFF2-40B4-BE49-F238E27FC236}">
                <a16:creationId xmlns:a16="http://schemas.microsoft.com/office/drawing/2014/main" id="{917264F9-E6BB-472B-BEF0-11122EF26197}"/>
              </a:ext>
            </a:extLst>
          </p:cNvPr>
          <p:cNvSpPr txBox="1">
            <a:spLocks/>
          </p:cNvSpPr>
          <p:nvPr/>
        </p:nvSpPr>
        <p:spPr>
          <a:xfrm>
            <a:off x="5313107" y="3983678"/>
            <a:ext cx="2010258" cy="36755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100" b="0" i="0" kern="120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Jordan Miller</a:t>
            </a:r>
          </a:p>
        </p:txBody>
      </p:sp>
      <p:sp>
        <p:nvSpPr>
          <p:cNvPr id="38" name="Text Placeholder 1">
            <a:extLst>
              <a:ext uri="{FF2B5EF4-FFF2-40B4-BE49-F238E27FC236}">
                <a16:creationId xmlns:a16="http://schemas.microsoft.com/office/drawing/2014/main" id="{F819C354-EA88-4CA0-BC7E-DDB806247926}"/>
              </a:ext>
            </a:extLst>
          </p:cNvPr>
          <p:cNvSpPr txBox="1">
            <a:spLocks/>
          </p:cNvSpPr>
          <p:nvPr/>
        </p:nvSpPr>
        <p:spPr>
          <a:xfrm>
            <a:off x="5201022" y="2008544"/>
            <a:ext cx="2010258" cy="36755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100" b="0" i="0" kern="120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Chase Slenker</a:t>
            </a:r>
          </a:p>
        </p:txBody>
      </p:sp>
      <p:sp>
        <p:nvSpPr>
          <p:cNvPr id="39" name="Text Placeholder 1">
            <a:extLst>
              <a:ext uri="{FF2B5EF4-FFF2-40B4-BE49-F238E27FC236}">
                <a16:creationId xmlns:a16="http://schemas.microsoft.com/office/drawing/2014/main" id="{EBE62C26-C0BF-4B10-996F-2B3BFDD20C62}"/>
              </a:ext>
            </a:extLst>
          </p:cNvPr>
          <p:cNvSpPr txBox="1">
            <a:spLocks/>
          </p:cNvSpPr>
          <p:nvPr/>
        </p:nvSpPr>
        <p:spPr>
          <a:xfrm>
            <a:off x="3451482" y="2005295"/>
            <a:ext cx="2010258" cy="36755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100" b="0" i="0" kern="120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Austin </a:t>
            </a:r>
            <a:r>
              <a:rPr lang="en-US" sz="1600" dirty="0" err="1"/>
              <a:t>Correll</a:t>
            </a:r>
            <a:endParaRPr lang="en-US" sz="1600" dirty="0"/>
          </a:p>
        </p:txBody>
      </p:sp>
      <p:sp>
        <p:nvSpPr>
          <p:cNvPr id="40" name="Text Placeholder 1">
            <a:extLst>
              <a:ext uri="{FF2B5EF4-FFF2-40B4-BE49-F238E27FC236}">
                <a16:creationId xmlns:a16="http://schemas.microsoft.com/office/drawing/2014/main" id="{92942C13-9EEC-475A-9BEA-9C576A3D854C}"/>
              </a:ext>
            </a:extLst>
          </p:cNvPr>
          <p:cNvSpPr txBox="1">
            <a:spLocks/>
          </p:cNvSpPr>
          <p:nvPr/>
        </p:nvSpPr>
        <p:spPr>
          <a:xfrm>
            <a:off x="1765204" y="1999912"/>
            <a:ext cx="2010258" cy="36755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100" b="0" i="0" kern="120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Nathan Augustin</a:t>
            </a:r>
          </a:p>
        </p:txBody>
      </p:sp>
      <p:sp>
        <p:nvSpPr>
          <p:cNvPr id="41" name="Text Placeholder 1">
            <a:extLst>
              <a:ext uri="{FF2B5EF4-FFF2-40B4-BE49-F238E27FC236}">
                <a16:creationId xmlns:a16="http://schemas.microsoft.com/office/drawing/2014/main" id="{91097CB0-31B7-46A6-A607-EB04EDB7D8B9}"/>
              </a:ext>
            </a:extLst>
          </p:cNvPr>
          <p:cNvSpPr txBox="1">
            <a:spLocks/>
          </p:cNvSpPr>
          <p:nvPr/>
        </p:nvSpPr>
        <p:spPr>
          <a:xfrm>
            <a:off x="-87732" y="1988296"/>
            <a:ext cx="2010258" cy="36755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100" b="0" i="0" kern="120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Faith </a:t>
            </a:r>
            <a:r>
              <a:rPr lang="en-US" sz="1600" dirty="0" err="1"/>
              <a:t>Mummert</a:t>
            </a:r>
            <a:endParaRPr lang="en-US" sz="1600" dirty="0"/>
          </a:p>
        </p:txBody>
      </p:sp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0AAB7707-6967-4FDA-9F19-74FE2A22D9CD}"/>
              </a:ext>
            </a:extLst>
          </p:cNvPr>
          <p:cNvSpPr txBox="1">
            <a:spLocks/>
          </p:cNvSpPr>
          <p:nvPr/>
        </p:nvSpPr>
        <p:spPr>
          <a:xfrm>
            <a:off x="6961100" y="1995478"/>
            <a:ext cx="2010258" cy="36755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100" b="0" i="0" kern="120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Erica Weaver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DE1ACE-C60B-430A-8857-FE7C8B74AAFC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20" b="20948"/>
          <a:stretch/>
        </p:blipFill>
        <p:spPr bwMode="auto">
          <a:xfrm>
            <a:off x="3760273" y="2439917"/>
            <a:ext cx="1371600" cy="13716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0546B8A-609F-4201-B333-92CCF0E7A084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20" b="20948"/>
          <a:stretch/>
        </p:blipFill>
        <p:spPr bwMode="auto">
          <a:xfrm>
            <a:off x="1922526" y="4569720"/>
            <a:ext cx="1371600" cy="136799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Placeholder 1">
            <a:extLst>
              <a:ext uri="{FF2B5EF4-FFF2-40B4-BE49-F238E27FC236}">
                <a16:creationId xmlns:a16="http://schemas.microsoft.com/office/drawing/2014/main" id="{69132E0C-82FA-4708-90CF-645013AEFF97}"/>
              </a:ext>
            </a:extLst>
          </p:cNvPr>
          <p:cNvSpPr txBox="1">
            <a:spLocks/>
          </p:cNvSpPr>
          <p:nvPr/>
        </p:nvSpPr>
        <p:spPr>
          <a:xfrm>
            <a:off x="3518328" y="6113312"/>
            <a:ext cx="2010258" cy="36755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100" b="0" i="0" kern="120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Brea Neal</a:t>
            </a:r>
          </a:p>
        </p:txBody>
      </p:sp>
      <p:sp>
        <p:nvSpPr>
          <p:cNvPr id="44" name="Text Placeholder 1">
            <a:extLst>
              <a:ext uri="{FF2B5EF4-FFF2-40B4-BE49-F238E27FC236}">
                <a16:creationId xmlns:a16="http://schemas.microsoft.com/office/drawing/2014/main" id="{D141B66F-2826-4EEE-B3A9-D0A5C9D0BC98}"/>
              </a:ext>
            </a:extLst>
          </p:cNvPr>
          <p:cNvSpPr txBox="1">
            <a:spLocks/>
          </p:cNvSpPr>
          <p:nvPr/>
        </p:nvSpPr>
        <p:spPr>
          <a:xfrm>
            <a:off x="3559644" y="3950166"/>
            <a:ext cx="2010258" cy="36755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100" b="0" i="0" kern="120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err="1"/>
              <a:t>Khalilh</a:t>
            </a:r>
            <a:r>
              <a:rPr lang="en-US" sz="1600" dirty="0"/>
              <a:t> Jackson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2D32A6-BDB0-EC46-A2A2-35E45CA6DCC7}"/>
              </a:ext>
            </a:extLst>
          </p:cNvPr>
          <p:cNvSpPr txBox="1"/>
          <p:nvPr/>
        </p:nvSpPr>
        <p:spPr>
          <a:xfrm>
            <a:off x="8960820" y="329682"/>
            <a:ext cx="28139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WE THANK YOU FOR CONSIDERING OUR BUDGET PROPOSAL!</a:t>
            </a:r>
          </a:p>
        </p:txBody>
      </p:sp>
    </p:spTree>
    <p:extLst>
      <p:ext uri="{BB962C8B-B14F-4D97-AF65-F5344CB8AC3E}">
        <p14:creationId xmlns:p14="http://schemas.microsoft.com/office/powerpoint/2010/main" val="13488617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42C9938-C75A-413C-9CF0-50F90DC67F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8720" y="549946"/>
            <a:ext cx="10449632" cy="2386584"/>
          </a:xfrm>
        </p:spPr>
        <p:txBody>
          <a:bodyPr/>
          <a:lstStyle/>
          <a:p>
            <a:r>
              <a:rPr lang="en-US" dirty="0"/>
              <a:t>Questions &amp; Discussion</a:t>
            </a:r>
          </a:p>
        </p:txBody>
      </p:sp>
    </p:spTree>
    <p:extLst>
      <p:ext uri="{BB962C8B-B14F-4D97-AF65-F5344CB8AC3E}">
        <p14:creationId xmlns:p14="http://schemas.microsoft.com/office/powerpoint/2010/main" val="360943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49325" y="554589"/>
            <a:ext cx="1065530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3360"/>
            <a:endParaRPr lang="en-US" sz="1050" dirty="0">
              <a:latin typeface="Arial" panose="020B0604020202020204" pitchFamily="34" charset="0"/>
            </a:endParaRPr>
          </a:p>
          <a:p>
            <a:pPr marR="13360"/>
            <a:endParaRPr lang="en-US" sz="1050" dirty="0">
              <a:latin typeface="Arial" panose="020B0604020202020204" pitchFamily="34" charset="0"/>
            </a:endParaRPr>
          </a:p>
          <a:p>
            <a:pPr marR="13360"/>
            <a:r>
              <a:rPr lang="en-US" sz="4800" b="1" dirty="0">
                <a:latin typeface="+mj-lt"/>
              </a:rPr>
              <a:t>22-23 Budget Considerations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205273" y="1495769"/>
            <a:ext cx="11877870" cy="3440497"/>
          </a:xfrm>
        </p:spPr>
        <p:txBody>
          <a:bodyPr numCol="1"/>
          <a:lstStyle/>
          <a:p>
            <a:pPr fontAlgn="base">
              <a:lnSpc>
                <a:spcPct val="150000"/>
              </a:lnSpc>
              <a:spcBef>
                <a:spcPts val="0"/>
              </a:spcBef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Support 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GROWTH</a:t>
            </a:r>
            <a:r>
              <a:rPr lang="en-US" sz="280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and 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REBUILDING</a:t>
            </a:r>
            <a:r>
              <a:rPr lang="en-US" sz="280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of Student Groups</a:t>
            </a:r>
            <a:endParaRPr lang="en-US" sz="28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Prioritize allocations that would benefit the greatest number of students</a:t>
            </a:r>
          </a:p>
          <a:p>
            <a:pPr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Consider previous cuts to student groups and groups that have faced no decreases</a:t>
            </a:r>
            <a:endParaRPr lang="en-US" sz="28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Prioritize the day-to-day operations of student groups over additional experiences, such as conferences and post-season tournaments</a:t>
            </a:r>
          </a:p>
          <a:p>
            <a:pPr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Work towards a </a:t>
            </a:r>
            <a:r>
              <a:rPr lang="en-US" sz="2800" b="1" i="0" u="sng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sustainable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operating budget to mitigate large-scale cuts if SUSSI were to completely deplete reserves (Reducing annual deficit spending)</a:t>
            </a:r>
          </a:p>
          <a:p>
            <a:pPr marL="38100" indent="0">
              <a:lnSpc>
                <a:spcPct val="100000"/>
              </a:lnSpc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47591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43D348-9E1F-4460-A4F5-2003F828B2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93792" y="1421240"/>
            <a:ext cx="7638288" cy="2386584"/>
          </a:xfrm>
        </p:spPr>
        <p:txBody>
          <a:bodyPr/>
          <a:lstStyle/>
          <a:p>
            <a:pPr algn="ctr"/>
            <a:r>
              <a:rPr lang="en-US" dirty="0"/>
              <a:t>Deficit Spending </a:t>
            </a:r>
            <a:br>
              <a:rPr lang="en-US" dirty="0"/>
            </a:br>
            <a:r>
              <a:rPr lang="en-US" dirty="0"/>
              <a:t>&amp; </a:t>
            </a:r>
            <a:br>
              <a:rPr lang="en-US" dirty="0"/>
            </a:br>
            <a:r>
              <a:rPr lang="en-US" dirty="0"/>
              <a:t>Reserve Usage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9A7B6D-3F72-4885-A661-8926F1F9CF3D}"/>
              </a:ext>
            </a:extLst>
          </p:cNvPr>
          <p:cNvSpPr txBox="1"/>
          <p:nvPr/>
        </p:nvSpPr>
        <p:spPr>
          <a:xfrm>
            <a:off x="2468880" y="3947596"/>
            <a:ext cx="1009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Long-Term Challenges, Mitigation Decisions, and Potential Solutions</a:t>
            </a:r>
          </a:p>
        </p:txBody>
      </p:sp>
    </p:spTree>
    <p:extLst>
      <p:ext uri="{BB962C8B-B14F-4D97-AF65-F5344CB8AC3E}">
        <p14:creationId xmlns:p14="http://schemas.microsoft.com/office/powerpoint/2010/main" val="3918194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9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C32F99-4D7F-40F8-B072-DD0DAF28D7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25"/>
          <a:stretch/>
        </p:blipFill>
        <p:spPr>
          <a:xfrm>
            <a:off x="673388" y="55511"/>
            <a:ext cx="3594868" cy="6729753"/>
          </a:xfrm>
          <a:prstGeom prst="rect">
            <a:avLst/>
          </a:prstGeom>
        </p:spPr>
      </p:pic>
      <p:sp>
        <p:nvSpPr>
          <p:cNvPr id="20" name="Freeform: Shape 11">
            <a:extLst>
              <a:ext uri="{FF2B5EF4-FFF2-40B4-BE49-F238E27FC236}">
                <a16:creationId xmlns:a16="http://schemas.microsoft.com/office/drawing/2014/main" id="{15109354-9C5D-4F8C-B0E6-D1043C7BF2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992" y="0"/>
            <a:ext cx="7562008" cy="6858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chemeClr val="accent2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7F7EFE-3161-41FB-95B4-B7611B37D8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9354" y="457201"/>
            <a:ext cx="5337270" cy="183591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Current Deficit Spending Trend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49B530FE-A87D-41A0-A920-ADC6539EA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9353" y="2560829"/>
            <a:ext cx="5029200" cy="18288"/>
          </a:xfrm>
          <a:custGeom>
            <a:avLst/>
            <a:gdLst>
              <a:gd name="connsiteX0" fmla="*/ 0 w 5029200"/>
              <a:gd name="connsiteY0" fmla="*/ 0 h 18288"/>
              <a:gd name="connsiteX1" fmla="*/ 528066 w 5029200"/>
              <a:gd name="connsiteY1" fmla="*/ 0 h 18288"/>
              <a:gd name="connsiteX2" fmla="*/ 1207008 w 5029200"/>
              <a:gd name="connsiteY2" fmla="*/ 0 h 18288"/>
              <a:gd name="connsiteX3" fmla="*/ 1785366 w 5029200"/>
              <a:gd name="connsiteY3" fmla="*/ 0 h 18288"/>
              <a:gd name="connsiteX4" fmla="*/ 2313432 w 5029200"/>
              <a:gd name="connsiteY4" fmla="*/ 0 h 18288"/>
              <a:gd name="connsiteX5" fmla="*/ 2992374 w 5029200"/>
              <a:gd name="connsiteY5" fmla="*/ 0 h 18288"/>
              <a:gd name="connsiteX6" fmla="*/ 3621024 w 5029200"/>
              <a:gd name="connsiteY6" fmla="*/ 0 h 18288"/>
              <a:gd name="connsiteX7" fmla="*/ 4249674 w 5029200"/>
              <a:gd name="connsiteY7" fmla="*/ 0 h 18288"/>
              <a:gd name="connsiteX8" fmla="*/ 5029200 w 5029200"/>
              <a:gd name="connsiteY8" fmla="*/ 0 h 18288"/>
              <a:gd name="connsiteX9" fmla="*/ 5029200 w 5029200"/>
              <a:gd name="connsiteY9" fmla="*/ 18288 h 18288"/>
              <a:gd name="connsiteX10" fmla="*/ 4501134 w 5029200"/>
              <a:gd name="connsiteY10" fmla="*/ 18288 h 18288"/>
              <a:gd name="connsiteX11" fmla="*/ 4023360 w 5029200"/>
              <a:gd name="connsiteY11" fmla="*/ 18288 h 18288"/>
              <a:gd name="connsiteX12" fmla="*/ 3344418 w 5029200"/>
              <a:gd name="connsiteY12" fmla="*/ 18288 h 18288"/>
              <a:gd name="connsiteX13" fmla="*/ 2816352 w 5029200"/>
              <a:gd name="connsiteY13" fmla="*/ 18288 h 18288"/>
              <a:gd name="connsiteX14" fmla="*/ 2137410 w 5029200"/>
              <a:gd name="connsiteY14" fmla="*/ 18288 h 18288"/>
              <a:gd name="connsiteX15" fmla="*/ 1408176 w 5029200"/>
              <a:gd name="connsiteY15" fmla="*/ 18288 h 18288"/>
              <a:gd name="connsiteX16" fmla="*/ 829818 w 5029200"/>
              <a:gd name="connsiteY16" fmla="*/ 18288 h 18288"/>
              <a:gd name="connsiteX17" fmla="*/ 0 w 5029200"/>
              <a:gd name="connsiteY17" fmla="*/ 18288 h 18288"/>
              <a:gd name="connsiteX18" fmla="*/ 0 w 5029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029200" h="18288" fill="none" extrusionOk="0">
                <a:moveTo>
                  <a:pt x="0" y="0"/>
                </a:moveTo>
                <a:cubicBezTo>
                  <a:pt x="142937" y="1696"/>
                  <a:pt x="371859" y="12840"/>
                  <a:pt x="528066" y="0"/>
                </a:cubicBezTo>
                <a:cubicBezTo>
                  <a:pt x="684273" y="-12840"/>
                  <a:pt x="928949" y="-5725"/>
                  <a:pt x="1207008" y="0"/>
                </a:cubicBezTo>
                <a:cubicBezTo>
                  <a:pt x="1485067" y="5725"/>
                  <a:pt x="1562886" y="-21331"/>
                  <a:pt x="1785366" y="0"/>
                </a:cubicBezTo>
                <a:cubicBezTo>
                  <a:pt x="2007846" y="21331"/>
                  <a:pt x="2056226" y="25221"/>
                  <a:pt x="2313432" y="0"/>
                </a:cubicBezTo>
                <a:cubicBezTo>
                  <a:pt x="2570638" y="-25221"/>
                  <a:pt x="2732455" y="16294"/>
                  <a:pt x="2992374" y="0"/>
                </a:cubicBezTo>
                <a:cubicBezTo>
                  <a:pt x="3252293" y="-16294"/>
                  <a:pt x="3319267" y="-29774"/>
                  <a:pt x="3621024" y="0"/>
                </a:cubicBezTo>
                <a:cubicBezTo>
                  <a:pt x="3922781" y="29774"/>
                  <a:pt x="3998107" y="-1004"/>
                  <a:pt x="4249674" y="0"/>
                </a:cubicBezTo>
                <a:cubicBezTo>
                  <a:pt x="4501241" y="1004"/>
                  <a:pt x="4792523" y="-4510"/>
                  <a:pt x="5029200" y="0"/>
                </a:cubicBezTo>
                <a:cubicBezTo>
                  <a:pt x="5029730" y="6954"/>
                  <a:pt x="5029934" y="12839"/>
                  <a:pt x="5029200" y="18288"/>
                </a:cubicBezTo>
                <a:cubicBezTo>
                  <a:pt x="4805432" y="23154"/>
                  <a:pt x="4715801" y="17034"/>
                  <a:pt x="4501134" y="18288"/>
                </a:cubicBezTo>
                <a:cubicBezTo>
                  <a:pt x="4286467" y="19542"/>
                  <a:pt x="4193719" y="41701"/>
                  <a:pt x="4023360" y="18288"/>
                </a:cubicBezTo>
                <a:cubicBezTo>
                  <a:pt x="3853001" y="-5125"/>
                  <a:pt x="3676466" y="16909"/>
                  <a:pt x="3344418" y="18288"/>
                </a:cubicBezTo>
                <a:cubicBezTo>
                  <a:pt x="3012370" y="19667"/>
                  <a:pt x="2945824" y="14410"/>
                  <a:pt x="2816352" y="18288"/>
                </a:cubicBezTo>
                <a:cubicBezTo>
                  <a:pt x="2686880" y="22166"/>
                  <a:pt x="2438351" y="13507"/>
                  <a:pt x="2137410" y="18288"/>
                </a:cubicBezTo>
                <a:cubicBezTo>
                  <a:pt x="1836469" y="23069"/>
                  <a:pt x="1581391" y="46111"/>
                  <a:pt x="1408176" y="18288"/>
                </a:cubicBezTo>
                <a:cubicBezTo>
                  <a:pt x="1234961" y="-9535"/>
                  <a:pt x="1040489" y="-7495"/>
                  <a:pt x="829818" y="18288"/>
                </a:cubicBezTo>
                <a:cubicBezTo>
                  <a:pt x="619147" y="44071"/>
                  <a:pt x="238626" y="37568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029200" h="18288" stroke="0" extrusionOk="0">
                <a:moveTo>
                  <a:pt x="0" y="0"/>
                </a:moveTo>
                <a:cubicBezTo>
                  <a:pt x="165412" y="-21137"/>
                  <a:pt x="322344" y="-21985"/>
                  <a:pt x="578358" y="0"/>
                </a:cubicBezTo>
                <a:cubicBezTo>
                  <a:pt x="834372" y="21985"/>
                  <a:pt x="907099" y="-19195"/>
                  <a:pt x="1056132" y="0"/>
                </a:cubicBezTo>
                <a:cubicBezTo>
                  <a:pt x="1205165" y="19195"/>
                  <a:pt x="1612834" y="-24928"/>
                  <a:pt x="1785366" y="0"/>
                </a:cubicBezTo>
                <a:cubicBezTo>
                  <a:pt x="1957898" y="24928"/>
                  <a:pt x="2149044" y="19108"/>
                  <a:pt x="2363724" y="0"/>
                </a:cubicBezTo>
                <a:cubicBezTo>
                  <a:pt x="2578404" y="-19108"/>
                  <a:pt x="2759981" y="-21788"/>
                  <a:pt x="2942082" y="0"/>
                </a:cubicBezTo>
                <a:cubicBezTo>
                  <a:pt x="3124183" y="21788"/>
                  <a:pt x="3482217" y="8836"/>
                  <a:pt x="3671316" y="0"/>
                </a:cubicBezTo>
                <a:cubicBezTo>
                  <a:pt x="3860415" y="-8836"/>
                  <a:pt x="4058665" y="-25048"/>
                  <a:pt x="4199382" y="0"/>
                </a:cubicBezTo>
                <a:cubicBezTo>
                  <a:pt x="4340099" y="25048"/>
                  <a:pt x="4735096" y="-22088"/>
                  <a:pt x="5029200" y="0"/>
                </a:cubicBezTo>
                <a:cubicBezTo>
                  <a:pt x="5028517" y="5414"/>
                  <a:pt x="5028480" y="12510"/>
                  <a:pt x="5029200" y="18288"/>
                </a:cubicBezTo>
                <a:cubicBezTo>
                  <a:pt x="4891577" y="31493"/>
                  <a:pt x="4684146" y="-2509"/>
                  <a:pt x="4501134" y="18288"/>
                </a:cubicBezTo>
                <a:cubicBezTo>
                  <a:pt x="4318122" y="39085"/>
                  <a:pt x="4030703" y="3672"/>
                  <a:pt x="3872484" y="18288"/>
                </a:cubicBezTo>
                <a:cubicBezTo>
                  <a:pt x="3714265" y="32905"/>
                  <a:pt x="3546134" y="7501"/>
                  <a:pt x="3294126" y="18288"/>
                </a:cubicBezTo>
                <a:cubicBezTo>
                  <a:pt x="3042118" y="29075"/>
                  <a:pt x="2912116" y="11153"/>
                  <a:pt x="2564892" y="18288"/>
                </a:cubicBezTo>
                <a:cubicBezTo>
                  <a:pt x="2217668" y="25423"/>
                  <a:pt x="2095118" y="11659"/>
                  <a:pt x="1835658" y="18288"/>
                </a:cubicBezTo>
                <a:cubicBezTo>
                  <a:pt x="1576198" y="24917"/>
                  <a:pt x="1500897" y="19889"/>
                  <a:pt x="1307592" y="18288"/>
                </a:cubicBezTo>
                <a:cubicBezTo>
                  <a:pt x="1114287" y="16687"/>
                  <a:pt x="961527" y="47453"/>
                  <a:pt x="678942" y="18288"/>
                </a:cubicBezTo>
                <a:cubicBezTo>
                  <a:pt x="396357" y="-10877"/>
                  <a:pt x="271066" y="23005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AA0CD4-EAED-40A3-AC8C-4C509080BB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59354" y="2798064"/>
            <a:ext cx="5461095" cy="341761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2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Multi-Year trend of 800,000-1,100,000 per year of deficit spending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l"/>
            <a:r>
              <a:rPr lang="en-US" sz="2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(Spending more money than we bring in)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825E28-2486-418D-84D7-0EA4977A1437}"/>
              </a:ext>
            </a:extLst>
          </p:cNvPr>
          <p:cNvSpPr/>
          <p:nvPr/>
        </p:nvSpPr>
        <p:spPr>
          <a:xfrm>
            <a:off x="2505088" y="5694218"/>
            <a:ext cx="1701256" cy="374073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343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6173" y="503949"/>
            <a:ext cx="1065530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3360"/>
            <a:endParaRPr lang="en-US" sz="1050" dirty="0">
              <a:latin typeface="Arial" panose="020B0604020202020204" pitchFamily="34" charset="0"/>
            </a:endParaRPr>
          </a:p>
          <a:p>
            <a:pPr marR="13360"/>
            <a:endParaRPr lang="en-US" sz="1050" dirty="0">
              <a:latin typeface="Arial" panose="020B0604020202020204" pitchFamily="34" charset="0"/>
            </a:endParaRPr>
          </a:p>
          <a:p>
            <a:pPr marR="13360"/>
            <a:r>
              <a:rPr lang="en-US" sz="4800" b="1" dirty="0">
                <a:latin typeface="+mj-lt"/>
              </a:rPr>
              <a:t>Current Trend Maintained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206319" y="1511807"/>
            <a:ext cx="11498001" cy="3440497"/>
          </a:xfrm>
        </p:spPr>
        <p:txBody>
          <a:bodyPr numCol="1"/>
          <a:lstStyle/>
          <a:p>
            <a:pPr marL="800100" indent="-457200" fontAlgn="base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Current Reserve Projections After 20-21 Year End 	 $6.2 Million</a:t>
            </a:r>
          </a:p>
          <a:p>
            <a:pPr marL="1200133" lvl="2" indent="-514350" fontAlgn="base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65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Amount Owed to University for Housing		</a:t>
            </a:r>
            <a:r>
              <a:rPr lang="en-US" sz="265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-$1.7 </a:t>
            </a:r>
            <a:r>
              <a:rPr lang="en-US" sz="2650" dirty="0">
                <a:solidFill>
                  <a:srgbClr val="FF0000"/>
                </a:solidFill>
                <a:latin typeface="Times New Roman" panose="02020603050405020304" pitchFamily="18" charset="0"/>
              </a:rPr>
              <a:t>Million</a:t>
            </a:r>
          </a:p>
          <a:p>
            <a:pPr marL="1200133" lvl="2" indent="-514350" fontAlgn="base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Amount on Loan to SU Athletics (10 Years) 	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-$2.2 Million</a:t>
            </a:r>
          </a:p>
          <a:p>
            <a:pPr marL="857250" indent="-514350" fontAlgn="base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95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Reserves Left for Operating Budgets (2021)		</a:t>
            </a:r>
            <a:r>
              <a:rPr lang="en-US" sz="29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95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$2.3 Million</a:t>
            </a:r>
          </a:p>
          <a:p>
            <a:pPr marL="1200133" lvl="2" indent="-514350" fontAlgn="base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2021-2022 Fiscal Year Budget (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CURRENT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)	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-$1.1 Million</a:t>
            </a:r>
          </a:p>
          <a:p>
            <a:pPr marL="857250" indent="-514350" fontAlgn="base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950" dirty="0">
                <a:solidFill>
                  <a:srgbClr val="000000"/>
                </a:solidFill>
                <a:latin typeface="Times New Roman" panose="02020603050405020304" pitchFamily="18" charset="0"/>
              </a:rPr>
              <a:t>Reserves By Fall </a:t>
            </a:r>
            <a:r>
              <a:rPr lang="en-US" sz="2950" dirty="0">
                <a:solidFill>
                  <a:schemeClr val="tx2"/>
                </a:solidFill>
                <a:latin typeface="Times New Roman" panose="02020603050405020304" pitchFamily="18" charset="0"/>
              </a:rPr>
              <a:t>2022</a:t>
            </a:r>
            <a:r>
              <a:rPr lang="en-US" sz="2950" dirty="0">
                <a:solidFill>
                  <a:srgbClr val="000000"/>
                </a:solidFill>
                <a:latin typeface="Times New Roman" panose="02020603050405020304" pitchFamily="18" charset="0"/>
              </a:rPr>
              <a:t>						 $1.2 Million</a:t>
            </a:r>
          </a:p>
          <a:p>
            <a:pPr marL="1200133" lvl="2" indent="-514350" fontAlgn="base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Continuation of Current Budget (22-23)		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-$1.1 Million</a:t>
            </a:r>
          </a:p>
          <a:p>
            <a:pPr marL="857242" lvl="1" indent="-514350" fontAlgn="base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950" dirty="0">
                <a:solidFill>
                  <a:schemeClr val="accent3"/>
                </a:solidFill>
                <a:latin typeface="Times New Roman" panose="02020603050405020304" pitchFamily="18" charset="0"/>
              </a:rPr>
              <a:t>Reserves By Fall 2023					 $100,000</a:t>
            </a:r>
          </a:p>
          <a:p>
            <a:pPr marL="857242" lvl="1" indent="-514350" fontAlgn="base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95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38100" indent="0">
              <a:lnSpc>
                <a:spcPct val="100000"/>
              </a:lnSpc>
              <a:buNone/>
            </a:pPr>
            <a:endParaRPr lang="en-US" sz="24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7A6902-0480-4700-918B-921A38EC250D}"/>
              </a:ext>
            </a:extLst>
          </p:cNvPr>
          <p:cNvCxnSpPr>
            <a:cxnSpLocks/>
          </p:cNvCxnSpPr>
          <p:nvPr/>
        </p:nvCxnSpPr>
        <p:spPr>
          <a:xfrm>
            <a:off x="8630502" y="3532811"/>
            <a:ext cx="1975104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C3A3285-DC14-46F3-9F21-AE9691C59810}"/>
              </a:ext>
            </a:extLst>
          </p:cNvPr>
          <p:cNvCxnSpPr>
            <a:cxnSpLocks/>
          </p:cNvCxnSpPr>
          <p:nvPr/>
        </p:nvCxnSpPr>
        <p:spPr>
          <a:xfrm>
            <a:off x="8630502" y="4811178"/>
            <a:ext cx="1975104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22A31DA-90F4-4ACE-90B9-60260FC25227}"/>
              </a:ext>
            </a:extLst>
          </p:cNvPr>
          <p:cNvCxnSpPr>
            <a:cxnSpLocks/>
          </p:cNvCxnSpPr>
          <p:nvPr/>
        </p:nvCxnSpPr>
        <p:spPr>
          <a:xfrm>
            <a:off x="8558784" y="6175248"/>
            <a:ext cx="1975104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5593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95629" y="557231"/>
            <a:ext cx="1065530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3360"/>
            <a:endParaRPr lang="en-US" sz="1050" dirty="0">
              <a:latin typeface="Arial" panose="020B0604020202020204" pitchFamily="34" charset="0"/>
            </a:endParaRPr>
          </a:p>
          <a:p>
            <a:pPr marR="13360"/>
            <a:endParaRPr lang="en-US" sz="1050" dirty="0">
              <a:latin typeface="Arial" panose="020B0604020202020204" pitchFamily="34" charset="0"/>
            </a:endParaRPr>
          </a:p>
          <a:p>
            <a:pPr marR="13360"/>
            <a:r>
              <a:rPr lang="en-US" sz="4800" b="1" dirty="0">
                <a:latin typeface="+mj-lt"/>
              </a:rPr>
              <a:t>Reserve-Usage Concern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206319" y="1632858"/>
            <a:ext cx="11914146" cy="3725526"/>
          </a:xfrm>
        </p:spPr>
        <p:txBody>
          <a:bodyPr numCol="1"/>
          <a:lstStyle/>
          <a:p>
            <a:pPr marL="800100" indent="-457200" fontAlgn="base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By this fiscal year (2022-2023 Fiscal Year), SUSSI will have roughly million dollars in reserves and will be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unable to provide current funding levels at or beyond this point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pPr marL="800100" indent="-457200" fontAlgn="base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If the deficit is not reduced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NOW,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SUSSI will need to balance its budget leading to at least a 30% cut in total expenditures; most of which will come out of athletics which represents 50% of total spending and 70% of direct student activity spending</a:t>
            </a:r>
          </a:p>
          <a:p>
            <a:pPr marL="857242" lvl="1" indent="-514350" fontAlgn="base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95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38100" indent="0">
              <a:lnSpc>
                <a:spcPct val="100000"/>
              </a:lnSpc>
              <a:buNone/>
            </a:pP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406A59-0EB4-4D18-8501-3B5BB6FA5FD4}"/>
              </a:ext>
            </a:extLst>
          </p:cNvPr>
          <p:cNvSpPr txBox="1"/>
          <p:nvPr/>
        </p:nvSpPr>
        <p:spPr>
          <a:xfrm>
            <a:off x="209839" y="6095496"/>
            <a:ext cx="11772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*This includes current spending and enrollment trends, two years of athletics loan repayment and, adjustments for loss of interest income</a:t>
            </a:r>
          </a:p>
        </p:txBody>
      </p:sp>
    </p:spTree>
    <p:extLst>
      <p:ext uri="{BB962C8B-B14F-4D97-AF65-F5344CB8AC3E}">
        <p14:creationId xmlns:p14="http://schemas.microsoft.com/office/powerpoint/2010/main" val="2084030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95629" y="762504"/>
            <a:ext cx="1065530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3360"/>
            <a:endParaRPr lang="en-US" sz="1050" dirty="0">
              <a:latin typeface="Arial" panose="020B0604020202020204" pitchFamily="34" charset="0"/>
            </a:endParaRPr>
          </a:p>
          <a:p>
            <a:pPr marR="13360"/>
            <a:endParaRPr lang="en-US" sz="1050" dirty="0">
              <a:latin typeface="Arial" panose="020B0604020202020204" pitchFamily="34" charset="0"/>
            </a:endParaRPr>
          </a:p>
          <a:p>
            <a:pPr marR="13360"/>
            <a:r>
              <a:rPr lang="en-US" sz="4800" b="1" i="1" u="sng" dirty="0">
                <a:latin typeface="+mj-lt"/>
              </a:rPr>
              <a:t>21-22</a:t>
            </a:r>
            <a:r>
              <a:rPr lang="en-US" sz="4800" b="1" dirty="0">
                <a:latin typeface="+mj-lt"/>
              </a:rPr>
              <a:t> Past Potential Solutions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390992" y="2142005"/>
            <a:ext cx="11150529" cy="3184466"/>
          </a:xfrm>
        </p:spPr>
        <p:txBody>
          <a:bodyPr numCol="1"/>
          <a:lstStyle/>
          <a:p>
            <a:pPr marL="800100" indent="-457200" fontAlgn="base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Massive Jump In Enrollment (2,022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Full Time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Students Needed to Cover Deficit)</a:t>
            </a:r>
          </a:p>
          <a:p>
            <a:pPr marL="800100" indent="-457200" fontAlgn="base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Increase the Student Activity Fee </a:t>
            </a:r>
          </a:p>
          <a:p>
            <a:pPr marL="800100" indent="-457200" fontAlgn="base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Expand the Student Activity Fee to online classes (non-online program) and/or to Graduate students</a:t>
            </a:r>
          </a:p>
          <a:p>
            <a:pPr marL="800100" indent="-457200" fontAlgn="base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Continue to reduce services and activities available to students through budget cuts</a:t>
            </a:r>
          </a:p>
          <a:p>
            <a:pPr marL="800092" lvl="1" indent="-457200" fontAlgn="base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	(Ex. intercollegiate athletics, laundry contract, transportation expenses)</a:t>
            </a:r>
          </a:p>
          <a:p>
            <a:pPr marL="800092" lvl="1" indent="-457200" fontAlgn="base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800100" indent="-457200" fontAlgn="base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65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800100" indent="-457200" fontAlgn="base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857242" lvl="1" indent="-514350" fontAlgn="base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95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38100" indent="0">
              <a:lnSpc>
                <a:spcPct val="100000"/>
              </a:lnSpc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125005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hippensburg University 1">
      <a:dk1>
        <a:srgbClr val="0D5CB8"/>
      </a:dk1>
      <a:lt1>
        <a:srgbClr val="FFFFFF"/>
      </a:lt1>
      <a:dk2>
        <a:srgbClr val="0E223E"/>
      </a:dk2>
      <a:lt2>
        <a:srgbClr val="FEFDFF"/>
      </a:lt2>
      <a:accent1>
        <a:srgbClr val="EB222D"/>
      </a:accent1>
      <a:accent2>
        <a:srgbClr val="AB1623"/>
      </a:accent2>
      <a:accent3>
        <a:srgbClr val="0D5CB8"/>
      </a:accent3>
      <a:accent4>
        <a:srgbClr val="1F345D"/>
      </a:accent4>
      <a:accent5>
        <a:srgbClr val="93B7BB"/>
      </a:accent5>
      <a:accent6>
        <a:srgbClr val="54555A"/>
      </a:accent6>
      <a:hlink>
        <a:srgbClr val="0563C1"/>
      </a:hlink>
      <a:folHlink>
        <a:srgbClr val="0D5BB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3802</TotalTime>
  <Words>1658</Words>
  <Application>Microsoft Office PowerPoint</Application>
  <PresentationFormat>Widescreen</PresentationFormat>
  <Paragraphs>301</Paragraphs>
  <Slides>36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Georgia</vt:lpstr>
      <vt:lpstr>LucidaGrande</vt:lpstr>
      <vt:lpstr>Times New Roman</vt:lpstr>
      <vt:lpstr>Office Theme</vt:lpstr>
      <vt:lpstr>2022-2023 SUSSI Operating Budget</vt:lpstr>
      <vt:lpstr>WHAT IS SGA BUDGET &amp; FINANCE?</vt:lpstr>
      <vt:lpstr>PowerPoint Presentation</vt:lpstr>
      <vt:lpstr>PowerPoint Presentation</vt:lpstr>
      <vt:lpstr>Deficit Spending  &amp;  Reserve Usage</vt:lpstr>
      <vt:lpstr>Current Deficit Spending Trend</vt:lpstr>
      <vt:lpstr>PowerPoint Presentation</vt:lpstr>
      <vt:lpstr>PowerPoint Presentation</vt:lpstr>
      <vt:lpstr>PowerPoint Presentation</vt:lpstr>
      <vt:lpstr>WE WANT TO MITIGATE IMPACTS ON THE STUDENT EXPERIENCE</vt:lpstr>
      <vt:lpstr>SGA Budget &amp; Finance Plan of Action</vt:lpstr>
      <vt:lpstr>Why A Fee Increase?</vt:lpstr>
      <vt:lpstr>Current Fee Schedule – No Change since 2016</vt:lpstr>
      <vt:lpstr>Declining Enrollment</vt:lpstr>
      <vt:lpstr>EFFECTS OF INFLATION </vt:lpstr>
      <vt:lpstr>PowerPoint Presentation</vt:lpstr>
      <vt:lpstr>PowerPoint Presentation</vt:lpstr>
      <vt:lpstr>PASSHE COMPARISON </vt:lpstr>
      <vt:lpstr>2022-2023 Proposed Fee Schedule</vt:lpstr>
      <vt:lpstr>2022-2023 Amended Fee Schedule</vt:lpstr>
      <vt:lpstr>Budget Walk-Through</vt:lpstr>
      <vt:lpstr>2022-2023 SUSSI Operating Budget</vt:lpstr>
      <vt:lpstr>Revenue Increased $165,000.00 </vt:lpstr>
      <vt:lpstr>PowerPoint Presentation</vt:lpstr>
      <vt:lpstr>PowerPoint Presentation</vt:lpstr>
      <vt:lpstr>PowerPoint Presentation</vt:lpstr>
      <vt:lpstr>Expenses Reduced $470,293.17 </vt:lpstr>
      <vt:lpstr>PowerPoint Presentation</vt:lpstr>
      <vt:lpstr>PowerPoint Presentation</vt:lpstr>
      <vt:lpstr>PowerPoint Presentation</vt:lpstr>
      <vt:lpstr>DEFICIT REDUCED $762,267.57</vt:lpstr>
      <vt:lpstr>PowerPoint Presentation</vt:lpstr>
      <vt:lpstr>PowerPoint Presentation</vt:lpstr>
      <vt:lpstr>PowerPoint Presentation</vt:lpstr>
      <vt:lpstr>PowerPoint Presentation</vt:lpstr>
      <vt:lpstr>Questions &amp; 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Slenker, Chase</cp:lastModifiedBy>
  <cp:revision>146</cp:revision>
  <cp:lastPrinted>2022-04-21T18:39:34Z</cp:lastPrinted>
  <dcterms:created xsi:type="dcterms:W3CDTF">2018-01-23T15:04:50Z</dcterms:created>
  <dcterms:modified xsi:type="dcterms:W3CDTF">2022-04-25T16:54:32Z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9540963-e559-4020-8a90-fe8a502c2801_Enabled">
    <vt:lpwstr>true</vt:lpwstr>
  </property>
  <property fmtid="{D5CDD505-2E9C-101B-9397-08002B2CF9AE}" pid="3" name="MSIP_Label_19540963-e559-4020-8a90-fe8a502c2801_SetDate">
    <vt:lpwstr>2022-02-28T15:06:23Z</vt:lpwstr>
  </property>
  <property fmtid="{D5CDD505-2E9C-101B-9397-08002B2CF9AE}" pid="4" name="MSIP_Label_19540963-e559-4020-8a90-fe8a502c2801_Method">
    <vt:lpwstr>Standard</vt:lpwstr>
  </property>
  <property fmtid="{D5CDD505-2E9C-101B-9397-08002B2CF9AE}" pid="5" name="MSIP_Label_19540963-e559-4020-8a90-fe8a502c2801_Name">
    <vt:lpwstr>19540963-e559-4020-8a90-fe8a502c2801</vt:lpwstr>
  </property>
  <property fmtid="{D5CDD505-2E9C-101B-9397-08002B2CF9AE}" pid="6" name="MSIP_Label_19540963-e559-4020-8a90-fe8a502c2801_SiteId">
    <vt:lpwstr>f25493ae-1c98-41d7-8a33-0be75f5fe603</vt:lpwstr>
  </property>
  <property fmtid="{D5CDD505-2E9C-101B-9397-08002B2CF9AE}" pid="7" name="MSIP_Label_19540963-e559-4020-8a90-fe8a502c2801_ActionId">
    <vt:lpwstr>16cfb214-ea8d-4357-9af8-ff81942c72a9</vt:lpwstr>
  </property>
  <property fmtid="{D5CDD505-2E9C-101B-9397-08002B2CF9AE}" pid="8" name="MSIP_Label_19540963-e559-4020-8a90-fe8a502c2801_ContentBits">
    <vt:lpwstr>0</vt:lpwstr>
  </property>
</Properties>
</file>